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5" r:id="rId2"/>
    <p:sldId id="265" r:id="rId3"/>
    <p:sldId id="256" r:id="rId4"/>
    <p:sldId id="257" r:id="rId5"/>
    <p:sldId id="271" r:id="rId6"/>
    <p:sldId id="269" r:id="rId7"/>
    <p:sldId id="259" r:id="rId8"/>
    <p:sldId id="272" r:id="rId9"/>
    <p:sldId id="270" r:id="rId10"/>
    <p:sldId id="261" r:id="rId11"/>
    <p:sldId id="273" r:id="rId12"/>
    <p:sldId id="260" r:id="rId13"/>
    <p:sldId id="274" r:id="rId14"/>
    <p:sldId id="263" r:id="rId15"/>
    <p:sldId id="262" r:id="rId16"/>
    <p:sldId id="268" r:id="rId17"/>
    <p:sldId id="264"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1F5E670-54D8-433F-A8FB-9AEBB0496DC5}">
          <p14:sldIdLst>
            <p14:sldId id="275"/>
            <p14:sldId id="265"/>
          </p14:sldIdLst>
        </p14:section>
        <p14:section name="Title" id="{320154B5-71CC-44FE-AEF5-A1507098CC30}">
          <p14:sldIdLst>
            <p14:sldId id="256"/>
          </p14:sldIdLst>
        </p14:section>
        <p14:section name="Body of documents" id="{6E687FB8-8ABA-425D-8214-F3E4BD0B77EB}">
          <p14:sldIdLst>
            <p14:sldId id="257"/>
          </p14:sldIdLst>
        </p14:section>
        <p14:section name="destroys you" id="{777BAF08-FACF-456F-9872-30FE2EF3FB23}">
          <p14:sldIdLst>
            <p14:sldId id="271"/>
            <p14:sldId id="269"/>
            <p14:sldId id="259"/>
          </p14:sldIdLst>
        </p14:section>
        <p14:section name="destroys you to make a better you" id="{B28CFC70-7B17-4CCA-96E8-AB7E59174AA2}">
          <p14:sldIdLst>
            <p14:sldId id="272"/>
            <p14:sldId id="270"/>
            <p14:sldId id="261"/>
          </p14:sldIdLst>
        </p14:section>
        <p14:section name="destroys him and makes a horrible him" id="{4EE2F825-3041-48D5-B353-EA1D721EABC0}">
          <p14:sldIdLst>
            <p14:sldId id="273"/>
            <p14:sldId id="260"/>
          </p14:sldIdLst>
        </p14:section>
        <p14:section name="Makes worse to make better" id="{76BE8038-2377-43A1-81F7-AE2CCE5D7268}">
          <p14:sldIdLst>
            <p14:sldId id="274"/>
            <p14:sldId id="263"/>
          </p14:sldIdLst>
        </p14:section>
        <p14:section name="conclusion" id="{3C584C5B-6078-48B2-85FD-D16973031929}">
          <p14:sldIdLst>
            <p14:sldId id="262"/>
            <p14:sldId id="268"/>
          </p14:sldIdLst>
        </p14:section>
        <p14:section name="Credits" id="{CDC7435B-40B5-4BA5-90EB-33F341DA5BF3}">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571" autoAdjust="0"/>
  </p:normalViewPr>
  <p:slideViewPr>
    <p:cSldViewPr snapToGrid="0">
      <p:cViewPr varScale="1">
        <p:scale>
          <a:sx n="63" d="100"/>
          <a:sy n="63" d="100"/>
        </p:scale>
        <p:origin x="807" y="3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2205C-6DC7-4658-BE6A-F98AC5818AF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BE85534-C96D-493F-B634-33FAB36A46A3}">
      <dgm:prSet/>
      <dgm:spPr/>
      <dgm:t>
        <a:bodyPr/>
        <a:lstStyle/>
        <a:p>
          <a:pPr>
            <a:lnSpc>
              <a:spcPct val="100000"/>
            </a:lnSpc>
          </a:pPr>
          <a:r>
            <a:rPr lang="en-US" noProof="0" dirty="0">
              <a:solidFill>
                <a:srgbClr val="000000"/>
              </a:solidFill>
            </a:rPr>
            <a:t>Of Mice and Men – John Steinbeck</a:t>
          </a:r>
          <a:endParaRPr lang="en-US" noProof="0" dirty="0"/>
        </a:p>
      </dgm:t>
    </dgm:pt>
    <dgm:pt modelId="{EF5B0FA6-97D2-417F-B396-9B094A3FDE9C}" type="parTrans" cxnId="{6FAA8898-6CF6-40DD-862F-EDEFFF3E6EEE}">
      <dgm:prSet/>
      <dgm:spPr/>
      <dgm:t>
        <a:bodyPr/>
        <a:lstStyle/>
        <a:p>
          <a:endParaRPr lang="en-US"/>
        </a:p>
      </dgm:t>
    </dgm:pt>
    <dgm:pt modelId="{85A059E2-C2CA-468C-99D6-5CD9AAD83A1F}" type="sibTrans" cxnId="{6FAA8898-6CF6-40DD-862F-EDEFFF3E6EEE}">
      <dgm:prSet/>
      <dgm:spPr/>
      <dgm:t>
        <a:bodyPr/>
        <a:lstStyle/>
        <a:p>
          <a:endParaRPr lang="en-US"/>
        </a:p>
      </dgm:t>
    </dgm:pt>
    <dgm:pt modelId="{07CC23D5-810D-4630-9304-851194D6F19C}">
      <dgm:prSet/>
      <dgm:spPr/>
      <dgm:t>
        <a:bodyPr/>
        <a:lstStyle/>
        <a:p>
          <a:pPr>
            <a:lnSpc>
              <a:spcPct val="100000"/>
            </a:lnSpc>
          </a:pPr>
          <a:r>
            <a:rPr lang="en-US" noProof="0" dirty="0">
              <a:solidFill>
                <a:srgbClr val="000000"/>
              </a:solidFill>
            </a:rPr>
            <a:t>Part I, chapter 1, 1984 – George Orwell</a:t>
          </a:r>
          <a:endParaRPr lang="en-US" noProof="0" dirty="0"/>
        </a:p>
      </dgm:t>
    </dgm:pt>
    <dgm:pt modelId="{976A9B19-EA7D-4B62-B67B-6DD7F89ABC63}" type="parTrans" cxnId="{A7148576-7EA7-4AA8-A51A-23CFE764E7E6}">
      <dgm:prSet/>
      <dgm:spPr/>
      <dgm:t>
        <a:bodyPr/>
        <a:lstStyle/>
        <a:p>
          <a:endParaRPr lang="en-US"/>
        </a:p>
      </dgm:t>
    </dgm:pt>
    <dgm:pt modelId="{69C9DBC0-980A-4A3A-AA5D-63607BA72E1A}" type="sibTrans" cxnId="{A7148576-7EA7-4AA8-A51A-23CFE764E7E6}">
      <dgm:prSet/>
      <dgm:spPr/>
      <dgm:t>
        <a:bodyPr/>
        <a:lstStyle/>
        <a:p>
          <a:endParaRPr lang="en-US"/>
        </a:p>
      </dgm:t>
    </dgm:pt>
    <dgm:pt modelId="{85E2E4F3-77F9-44D3-843B-E590AAC4F015}">
      <dgm:prSet/>
      <dgm:spPr/>
      <dgm:t>
        <a:bodyPr/>
        <a:lstStyle/>
        <a:p>
          <a:pPr>
            <a:lnSpc>
              <a:spcPct val="100000"/>
            </a:lnSpc>
          </a:pPr>
          <a:r>
            <a:rPr lang="en-US" noProof="0" dirty="0">
              <a:solidFill>
                <a:srgbClr val="000000"/>
              </a:solidFill>
            </a:rPr>
            <a:t>The Truman Show</a:t>
          </a:r>
          <a:endParaRPr lang="en-US" noProof="0" dirty="0"/>
        </a:p>
      </dgm:t>
    </dgm:pt>
    <dgm:pt modelId="{B5DB8B45-A4B6-4C85-98B6-C6FF24D198F6}" type="parTrans" cxnId="{DE1A3DCA-3A7E-4FE1-86BC-EA40DCFA1542}">
      <dgm:prSet/>
      <dgm:spPr/>
      <dgm:t>
        <a:bodyPr/>
        <a:lstStyle/>
        <a:p>
          <a:endParaRPr lang="en-US"/>
        </a:p>
      </dgm:t>
    </dgm:pt>
    <dgm:pt modelId="{94EA2916-178A-4C6C-86BE-C74AE67D5ED5}" type="sibTrans" cxnId="{DE1A3DCA-3A7E-4FE1-86BC-EA40DCFA1542}">
      <dgm:prSet/>
      <dgm:spPr/>
      <dgm:t>
        <a:bodyPr/>
        <a:lstStyle/>
        <a:p>
          <a:endParaRPr lang="en-US"/>
        </a:p>
      </dgm:t>
    </dgm:pt>
    <dgm:pt modelId="{2F3790B6-F9BB-4B24-A159-3890192AC8DD}">
      <dgm:prSet/>
      <dgm:spPr/>
      <dgm:t>
        <a:bodyPr/>
        <a:lstStyle/>
        <a:p>
          <a:pPr>
            <a:lnSpc>
              <a:spcPct val="100000"/>
            </a:lnSpc>
          </a:pPr>
          <a:r>
            <a:rPr lang="en-US" noProof="0" dirty="0">
              <a:solidFill>
                <a:srgbClr val="000000"/>
              </a:solidFill>
            </a:rPr>
            <a:t>Joker – A powerful psychological drama</a:t>
          </a:r>
          <a:endParaRPr lang="en-US" noProof="0" dirty="0"/>
        </a:p>
      </dgm:t>
    </dgm:pt>
    <dgm:pt modelId="{22C6669D-6BF8-4034-BE4B-7D245162D6C5}" type="parTrans" cxnId="{10ED7820-53C3-48F4-8864-2B98BEF1DB41}">
      <dgm:prSet/>
      <dgm:spPr/>
      <dgm:t>
        <a:bodyPr/>
        <a:lstStyle/>
        <a:p>
          <a:endParaRPr lang="fr-FR"/>
        </a:p>
      </dgm:t>
    </dgm:pt>
    <dgm:pt modelId="{70AD2950-A30E-4684-BAD1-5F8D71F70A2A}" type="sibTrans" cxnId="{10ED7820-53C3-48F4-8864-2B98BEF1DB41}">
      <dgm:prSet/>
      <dgm:spPr/>
      <dgm:t>
        <a:bodyPr/>
        <a:lstStyle/>
        <a:p>
          <a:endParaRPr lang="fr-FR"/>
        </a:p>
      </dgm:t>
    </dgm:pt>
    <dgm:pt modelId="{2CE46218-1676-4053-BED5-A1E02D0A4BD2}">
      <dgm:prSet/>
      <dgm:spPr/>
      <dgm:t>
        <a:bodyPr/>
        <a:lstStyle/>
        <a:p>
          <a:pPr>
            <a:lnSpc>
              <a:spcPct val="100000"/>
            </a:lnSpc>
          </a:pPr>
          <a:r>
            <a:rPr lang="en-US" noProof="0" dirty="0">
              <a:solidFill>
                <a:srgbClr val="000000"/>
              </a:solidFill>
            </a:rPr>
            <a:t>Goodbye Lenin</a:t>
          </a:r>
          <a:endParaRPr lang="en-US" noProof="0" dirty="0"/>
        </a:p>
      </dgm:t>
    </dgm:pt>
    <dgm:pt modelId="{948A854F-AF5B-479B-AF69-2D307DB1DA2D}" type="parTrans" cxnId="{AA117737-5322-4F2E-8383-367BF797A98D}">
      <dgm:prSet/>
      <dgm:spPr/>
      <dgm:t>
        <a:bodyPr/>
        <a:lstStyle/>
        <a:p>
          <a:endParaRPr lang="fr-FR"/>
        </a:p>
      </dgm:t>
    </dgm:pt>
    <dgm:pt modelId="{EAAB2298-D6DB-4164-B1DC-3EF9DEA8DE56}" type="sibTrans" cxnId="{AA117737-5322-4F2E-8383-367BF797A98D}">
      <dgm:prSet/>
      <dgm:spPr/>
      <dgm:t>
        <a:bodyPr/>
        <a:lstStyle/>
        <a:p>
          <a:endParaRPr lang="fr-FR"/>
        </a:p>
      </dgm:t>
    </dgm:pt>
    <dgm:pt modelId="{0C566656-5856-4366-AAF5-86BEFEC1E927}">
      <dgm:prSet/>
      <dgm:spPr/>
      <dgm:t>
        <a:bodyPr/>
        <a:lstStyle/>
        <a:p>
          <a:pPr>
            <a:lnSpc>
              <a:spcPct val="100000"/>
            </a:lnSpc>
          </a:pPr>
          <a:r>
            <a:rPr lang="en-US" noProof="0" dirty="0"/>
            <a:t>The Importance of Being Earnest (Oscar Wilde)</a:t>
          </a:r>
        </a:p>
      </dgm:t>
    </dgm:pt>
    <dgm:pt modelId="{7BBB2EFA-627B-4BD8-BC3D-735DEAC13A29}" type="parTrans" cxnId="{A3724198-5E46-4735-83F5-5B02C03FDA0B}">
      <dgm:prSet/>
      <dgm:spPr/>
      <dgm:t>
        <a:bodyPr/>
        <a:lstStyle/>
        <a:p>
          <a:endParaRPr lang="fr-FR"/>
        </a:p>
      </dgm:t>
    </dgm:pt>
    <dgm:pt modelId="{2E6C0DE7-8F08-42B0-BDB8-AAE6AB354106}" type="sibTrans" cxnId="{A3724198-5E46-4735-83F5-5B02C03FDA0B}">
      <dgm:prSet/>
      <dgm:spPr/>
      <dgm:t>
        <a:bodyPr/>
        <a:lstStyle/>
        <a:p>
          <a:endParaRPr lang="fr-FR"/>
        </a:p>
      </dgm:t>
    </dgm:pt>
    <dgm:pt modelId="{D93D0C1B-5DA6-4C88-8BA8-44A4B66B8D68}" type="pres">
      <dgm:prSet presAssocID="{0772205C-6DC7-4658-BE6A-F98AC5818AFA}" presName="root" presStyleCnt="0">
        <dgm:presLayoutVars>
          <dgm:dir/>
          <dgm:resizeHandles val="exact"/>
        </dgm:presLayoutVars>
      </dgm:prSet>
      <dgm:spPr/>
    </dgm:pt>
    <dgm:pt modelId="{B29C8B1D-2850-4059-A81D-A9C4F6CF0544}" type="pres">
      <dgm:prSet presAssocID="{CBE85534-C96D-493F-B634-33FAB36A46A3}" presName="compNode" presStyleCnt="0"/>
      <dgm:spPr/>
    </dgm:pt>
    <dgm:pt modelId="{3E188EF8-6B7D-4A62-8C0C-FD0FCBA4A637}" type="pres">
      <dgm:prSet presAssocID="{CBE85534-C96D-493F-B634-33FAB36A46A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mster avec un remplissage uni"/>
        </a:ext>
      </dgm:extLst>
    </dgm:pt>
    <dgm:pt modelId="{51843FC8-1CB7-40B7-9251-287421CEA5A0}" type="pres">
      <dgm:prSet presAssocID="{CBE85534-C96D-493F-B634-33FAB36A46A3}" presName="spaceRect" presStyleCnt="0"/>
      <dgm:spPr/>
    </dgm:pt>
    <dgm:pt modelId="{4717C4DC-745D-4233-AF4D-939DBE7F8E02}" type="pres">
      <dgm:prSet presAssocID="{CBE85534-C96D-493F-B634-33FAB36A46A3}" presName="textRect" presStyleLbl="revTx" presStyleIdx="0" presStyleCnt="6">
        <dgm:presLayoutVars>
          <dgm:chMax val="1"/>
          <dgm:chPref val="1"/>
        </dgm:presLayoutVars>
      </dgm:prSet>
      <dgm:spPr/>
    </dgm:pt>
    <dgm:pt modelId="{1533D2BB-B648-4D9A-86BE-628811E9D59D}" type="pres">
      <dgm:prSet presAssocID="{85A059E2-C2CA-468C-99D6-5CD9AAD83A1F}" presName="sibTrans" presStyleCnt="0"/>
      <dgm:spPr/>
    </dgm:pt>
    <dgm:pt modelId="{4E067D4B-FE00-4FD8-BCD4-725B7FCA8641}" type="pres">
      <dgm:prSet presAssocID="{07CC23D5-810D-4630-9304-851194D6F19C}" presName="compNode" presStyleCnt="0"/>
      <dgm:spPr/>
    </dgm:pt>
    <dgm:pt modelId="{9CEF8C34-AAE3-4514-8BBA-4BC7D2514A11}" type="pres">
      <dgm:prSet presAssocID="{07CC23D5-810D-4630-9304-851194D6F19C}" presName="iconRect" presStyleLbl="node1" presStyleIdx="1" presStyleCnt="6"/>
      <dgm:spPr>
        <a:blipFill rotWithShape="1">
          <a:blip xmlns:r="http://schemas.openxmlformats.org/officeDocument/2006/relationships" r:embed="rId3"/>
          <a:srcRect/>
          <a:stretch>
            <a:fillRect/>
          </a:stretch>
        </a:blipFill>
        <a:ln>
          <a:noFill/>
        </a:ln>
      </dgm:spPr>
    </dgm:pt>
    <dgm:pt modelId="{AB58F4B7-7D76-43E5-B9AD-76E74641E8C3}" type="pres">
      <dgm:prSet presAssocID="{07CC23D5-810D-4630-9304-851194D6F19C}" presName="spaceRect" presStyleCnt="0"/>
      <dgm:spPr/>
    </dgm:pt>
    <dgm:pt modelId="{23A698DD-CB48-4D00-B041-2CB333C77004}" type="pres">
      <dgm:prSet presAssocID="{07CC23D5-810D-4630-9304-851194D6F19C}" presName="textRect" presStyleLbl="revTx" presStyleIdx="1" presStyleCnt="6">
        <dgm:presLayoutVars>
          <dgm:chMax val="1"/>
          <dgm:chPref val="1"/>
        </dgm:presLayoutVars>
      </dgm:prSet>
      <dgm:spPr/>
    </dgm:pt>
    <dgm:pt modelId="{93F4042B-8A01-4226-8BDC-876B87D9D4CC}" type="pres">
      <dgm:prSet presAssocID="{69C9DBC0-980A-4A3A-AA5D-63607BA72E1A}" presName="sibTrans" presStyleCnt="0"/>
      <dgm:spPr/>
    </dgm:pt>
    <dgm:pt modelId="{64F52B23-3499-44BB-A6FE-4C24723D4A74}" type="pres">
      <dgm:prSet presAssocID="{0C566656-5856-4366-AAF5-86BEFEC1E927}" presName="compNode" presStyleCnt="0"/>
      <dgm:spPr/>
    </dgm:pt>
    <dgm:pt modelId="{983E41D5-9D9D-4098-8596-C29BA8A2ACDA}" type="pres">
      <dgm:prSet presAssocID="{0C566656-5856-4366-AAF5-86BEFEC1E927}" presName="iconRect" presStyleLbl="node1" presStyleIdx="2" presStyleCnt="6"/>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Livre ouvert avec un remplissage uni"/>
        </a:ext>
      </dgm:extLst>
    </dgm:pt>
    <dgm:pt modelId="{B39F5F33-31A5-44C7-881E-09A90BE58A33}" type="pres">
      <dgm:prSet presAssocID="{0C566656-5856-4366-AAF5-86BEFEC1E927}" presName="spaceRect" presStyleCnt="0"/>
      <dgm:spPr/>
    </dgm:pt>
    <dgm:pt modelId="{D28722B3-3389-46B6-A9B1-568217482487}" type="pres">
      <dgm:prSet presAssocID="{0C566656-5856-4366-AAF5-86BEFEC1E927}" presName="textRect" presStyleLbl="revTx" presStyleIdx="2" presStyleCnt="6">
        <dgm:presLayoutVars>
          <dgm:chMax val="1"/>
          <dgm:chPref val="1"/>
        </dgm:presLayoutVars>
      </dgm:prSet>
      <dgm:spPr/>
    </dgm:pt>
    <dgm:pt modelId="{7DF71339-C7D2-46D1-8C74-4285F70384D4}" type="pres">
      <dgm:prSet presAssocID="{2E6C0DE7-8F08-42B0-BDB8-AAE6AB354106}" presName="sibTrans" presStyleCnt="0"/>
      <dgm:spPr/>
    </dgm:pt>
    <dgm:pt modelId="{9A07217F-F72E-49B0-8BF3-FA0FC7220212}" type="pres">
      <dgm:prSet presAssocID="{2F3790B6-F9BB-4B24-A159-3890192AC8DD}" presName="compNode" presStyleCnt="0"/>
      <dgm:spPr/>
    </dgm:pt>
    <dgm:pt modelId="{F5EFBFC1-7863-41F8-8743-BA2FCEAF9517}" type="pres">
      <dgm:prSet presAssocID="{2F3790B6-F9BB-4B24-A159-3890192AC8DD}" presName="iconRect" presStyleLbl="node1" presStyleIdx="3" presStyleCnt="6" custLinFactX="100000" custLinFactNeighborX="164210" custLinFactNeighborY="140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Journal avec un remplissage uni"/>
        </a:ext>
      </dgm:extLst>
    </dgm:pt>
    <dgm:pt modelId="{5BBBD388-F3A1-45DE-A143-AEBF680BADCC}" type="pres">
      <dgm:prSet presAssocID="{2F3790B6-F9BB-4B24-A159-3890192AC8DD}" presName="spaceRect" presStyleCnt="0"/>
      <dgm:spPr/>
    </dgm:pt>
    <dgm:pt modelId="{17E5196E-C982-4433-82DB-E070BFE80178}" type="pres">
      <dgm:prSet presAssocID="{2F3790B6-F9BB-4B24-A159-3890192AC8DD}" presName="textRect" presStyleLbl="revTx" presStyleIdx="3" presStyleCnt="6" custLinFactX="18894" custLinFactNeighborX="100000" custLinFactNeighborY="1578">
        <dgm:presLayoutVars>
          <dgm:chMax val="1"/>
          <dgm:chPref val="1"/>
        </dgm:presLayoutVars>
      </dgm:prSet>
      <dgm:spPr/>
    </dgm:pt>
    <dgm:pt modelId="{D75E998D-445F-4161-B92A-1B2735772623}" type="pres">
      <dgm:prSet presAssocID="{70AD2950-A30E-4684-BAD1-5F8D71F70A2A}" presName="sibTrans" presStyleCnt="0"/>
      <dgm:spPr/>
    </dgm:pt>
    <dgm:pt modelId="{AF4C52D6-B40F-4B1E-A409-00F5CD228D9D}" type="pres">
      <dgm:prSet presAssocID="{85E2E4F3-77F9-44D3-843B-E590AAC4F015}" presName="compNode" presStyleCnt="0"/>
      <dgm:spPr/>
    </dgm:pt>
    <dgm:pt modelId="{355F1271-2DEC-4B0A-8D93-1186A150F7F6}" type="pres">
      <dgm:prSet presAssocID="{85E2E4F3-77F9-44D3-843B-E590AAC4F015}" presName="iconRect" presStyleLbl="node1" presStyleIdx="4" presStyleCnt="6" custLinFactX="-100000" custLinFactNeighborX="-180556" custLinFactNeighborY="650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Bobine de film avec un remplissage uni"/>
        </a:ext>
      </dgm:extLst>
    </dgm:pt>
    <dgm:pt modelId="{2983F7FF-87AF-4B1E-8CA2-B2AAFAAB0121}" type="pres">
      <dgm:prSet presAssocID="{85E2E4F3-77F9-44D3-843B-E590AAC4F015}" presName="spaceRect" presStyleCnt="0"/>
      <dgm:spPr/>
    </dgm:pt>
    <dgm:pt modelId="{542B6DE5-8C87-482C-9EB8-979F9427155B}" type="pres">
      <dgm:prSet presAssocID="{85E2E4F3-77F9-44D3-843B-E590AAC4F015}" presName="textRect" presStyleLbl="revTx" presStyleIdx="4" presStyleCnt="6" custLinFactX="-26250" custLinFactNeighborX="-100000" custLinFactNeighborY="7314">
        <dgm:presLayoutVars>
          <dgm:chMax val="1"/>
          <dgm:chPref val="1"/>
        </dgm:presLayoutVars>
      </dgm:prSet>
      <dgm:spPr/>
    </dgm:pt>
    <dgm:pt modelId="{48894C3F-08B3-4E27-9A7E-454196000301}" type="pres">
      <dgm:prSet presAssocID="{94EA2916-178A-4C6C-86BE-C74AE67D5ED5}" presName="sibTrans" presStyleCnt="0"/>
      <dgm:spPr/>
    </dgm:pt>
    <dgm:pt modelId="{ED185F8F-9A90-4B9E-9075-15C4DB345C15}" type="pres">
      <dgm:prSet presAssocID="{2CE46218-1676-4053-BED5-A1E02D0A4BD2}" presName="compNode" presStyleCnt="0"/>
      <dgm:spPr/>
    </dgm:pt>
    <dgm:pt modelId="{AFA7FACC-AED0-4A20-BD5C-27CBB91B6483}" type="pres">
      <dgm:prSet presAssocID="{2CE46218-1676-4053-BED5-A1E02D0A4BD2}" presName="iconRect" presStyleLbl="node1" presStyleIdx="5" presStyleCnt="6"/>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Bobine de film avec un remplissage uni"/>
        </a:ext>
      </dgm:extLst>
    </dgm:pt>
    <dgm:pt modelId="{7C2E34FC-BF1B-4D9E-81D1-937F501B4B1C}" type="pres">
      <dgm:prSet presAssocID="{2CE46218-1676-4053-BED5-A1E02D0A4BD2}" presName="spaceRect" presStyleCnt="0"/>
      <dgm:spPr/>
    </dgm:pt>
    <dgm:pt modelId="{ADE37F41-81DD-4423-9A14-7ADE87156DA4}" type="pres">
      <dgm:prSet presAssocID="{2CE46218-1676-4053-BED5-A1E02D0A4BD2}" presName="textRect" presStyleLbl="revTx" presStyleIdx="5" presStyleCnt="6">
        <dgm:presLayoutVars>
          <dgm:chMax val="1"/>
          <dgm:chPref val="1"/>
        </dgm:presLayoutVars>
      </dgm:prSet>
      <dgm:spPr/>
    </dgm:pt>
  </dgm:ptLst>
  <dgm:cxnLst>
    <dgm:cxn modelId="{3E9FE70C-807F-4847-9978-B1E7D9FACB7E}" type="presOf" srcId="{0772205C-6DC7-4658-BE6A-F98AC5818AFA}" destId="{D93D0C1B-5DA6-4C88-8BA8-44A4B66B8D68}" srcOrd="0" destOrd="0" presId="urn:microsoft.com/office/officeart/2018/2/layout/IconLabelList"/>
    <dgm:cxn modelId="{20595013-0935-434A-83DA-E962D01F0B8E}" type="presOf" srcId="{85E2E4F3-77F9-44D3-843B-E590AAC4F015}" destId="{542B6DE5-8C87-482C-9EB8-979F9427155B}" srcOrd="0" destOrd="0" presId="urn:microsoft.com/office/officeart/2018/2/layout/IconLabelList"/>
    <dgm:cxn modelId="{10ED7820-53C3-48F4-8864-2B98BEF1DB41}" srcId="{0772205C-6DC7-4658-BE6A-F98AC5818AFA}" destId="{2F3790B6-F9BB-4B24-A159-3890192AC8DD}" srcOrd="3" destOrd="0" parTransId="{22C6669D-6BF8-4034-BE4B-7D245162D6C5}" sibTransId="{70AD2950-A30E-4684-BAD1-5F8D71F70A2A}"/>
    <dgm:cxn modelId="{6C406D2B-D0BF-4968-844D-0416D66DA266}" type="presOf" srcId="{07CC23D5-810D-4630-9304-851194D6F19C}" destId="{23A698DD-CB48-4D00-B041-2CB333C77004}" srcOrd="0" destOrd="0" presId="urn:microsoft.com/office/officeart/2018/2/layout/IconLabelList"/>
    <dgm:cxn modelId="{426B512C-1DC6-4781-84F9-28D47574107D}" type="presOf" srcId="{CBE85534-C96D-493F-B634-33FAB36A46A3}" destId="{4717C4DC-745D-4233-AF4D-939DBE7F8E02}" srcOrd="0" destOrd="0" presId="urn:microsoft.com/office/officeart/2018/2/layout/IconLabelList"/>
    <dgm:cxn modelId="{AA117737-5322-4F2E-8383-367BF797A98D}" srcId="{0772205C-6DC7-4658-BE6A-F98AC5818AFA}" destId="{2CE46218-1676-4053-BED5-A1E02D0A4BD2}" srcOrd="5" destOrd="0" parTransId="{948A854F-AF5B-479B-AF69-2D307DB1DA2D}" sibTransId="{EAAB2298-D6DB-4164-B1DC-3EF9DEA8DE56}"/>
    <dgm:cxn modelId="{A7148576-7EA7-4AA8-A51A-23CFE764E7E6}" srcId="{0772205C-6DC7-4658-BE6A-F98AC5818AFA}" destId="{07CC23D5-810D-4630-9304-851194D6F19C}" srcOrd="1" destOrd="0" parTransId="{976A9B19-EA7D-4B62-B67B-6DD7F89ABC63}" sibTransId="{69C9DBC0-980A-4A3A-AA5D-63607BA72E1A}"/>
    <dgm:cxn modelId="{2111C37E-4766-4328-A5DC-C87464DB80C5}" type="presOf" srcId="{0C566656-5856-4366-AAF5-86BEFEC1E927}" destId="{D28722B3-3389-46B6-A9B1-568217482487}" srcOrd="0" destOrd="0" presId="urn:microsoft.com/office/officeart/2018/2/layout/IconLabelList"/>
    <dgm:cxn modelId="{A3724198-5E46-4735-83F5-5B02C03FDA0B}" srcId="{0772205C-6DC7-4658-BE6A-F98AC5818AFA}" destId="{0C566656-5856-4366-AAF5-86BEFEC1E927}" srcOrd="2" destOrd="0" parTransId="{7BBB2EFA-627B-4BD8-BC3D-735DEAC13A29}" sibTransId="{2E6C0DE7-8F08-42B0-BDB8-AAE6AB354106}"/>
    <dgm:cxn modelId="{6FAA8898-6CF6-40DD-862F-EDEFFF3E6EEE}" srcId="{0772205C-6DC7-4658-BE6A-F98AC5818AFA}" destId="{CBE85534-C96D-493F-B634-33FAB36A46A3}" srcOrd="0" destOrd="0" parTransId="{EF5B0FA6-97D2-417F-B396-9B094A3FDE9C}" sibTransId="{85A059E2-C2CA-468C-99D6-5CD9AAD83A1F}"/>
    <dgm:cxn modelId="{21D4ABAB-EEEB-44BF-B462-ECCF0E899C9E}" type="presOf" srcId="{2F3790B6-F9BB-4B24-A159-3890192AC8DD}" destId="{17E5196E-C982-4433-82DB-E070BFE80178}" srcOrd="0" destOrd="0" presId="urn:microsoft.com/office/officeart/2018/2/layout/IconLabelList"/>
    <dgm:cxn modelId="{DE1A3DCA-3A7E-4FE1-86BC-EA40DCFA1542}" srcId="{0772205C-6DC7-4658-BE6A-F98AC5818AFA}" destId="{85E2E4F3-77F9-44D3-843B-E590AAC4F015}" srcOrd="4" destOrd="0" parTransId="{B5DB8B45-A4B6-4C85-98B6-C6FF24D198F6}" sibTransId="{94EA2916-178A-4C6C-86BE-C74AE67D5ED5}"/>
    <dgm:cxn modelId="{A559FFCD-AFC4-4661-8B06-7B36F7EB3D12}" type="presOf" srcId="{2CE46218-1676-4053-BED5-A1E02D0A4BD2}" destId="{ADE37F41-81DD-4423-9A14-7ADE87156DA4}" srcOrd="0" destOrd="0" presId="urn:microsoft.com/office/officeart/2018/2/layout/IconLabelList"/>
    <dgm:cxn modelId="{136D1503-6C3F-40C6-9AC0-61FA8DBD8190}" type="presParOf" srcId="{D93D0C1B-5DA6-4C88-8BA8-44A4B66B8D68}" destId="{B29C8B1D-2850-4059-A81D-A9C4F6CF0544}" srcOrd="0" destOrd="0" presId="urn:microsoft.com/office/officeart/2018/2/layout/IconLabelList"/>
    <dgm:cxn modelId="{FDC7E59F-B56A-46CA-B74D-3D40FF11BBAE}" type="presParOf" srcId="{B29C8B1D-2850-4059-A81D-A9C4F6CF0544}" destId="{3E188EF8-6B7D-4A62-8C0C-FD0FCBA4A637}" srcOrd="0" destOrd="0" presId="urn:microsoft.com/office/officeart/2018/2/layout/IconLabelList"/>
    <dgm:cxn modelId="{CA1A7194-E2EB-4F5E-877D-0E9812B22C53}" type="presParOf" srcId="{B29C8B1D-2850-4059-A81D-A9C4F6CF0544}" destId="{51843FC8-1CB7-40B7-9251-287421CEA5A0}" srcOrd="1" destOrd="0" presId="urn:microsoft.com/office/officeart/2018/2/layout/IconLabelList"/>
    <dgm:cxn modelId="{E3A24187-B0AB-4323-9ED2-C38B51298EAA}" type="presParOf" srcId="{B29C8B1D-2850-4059-A81D-A9C4F6CF0544}" destId="{4717C4DC-745D-4233-AF4D-939DBE7F8E02}" srcOrd="2" destOrd="0" presId="urn:microsoft.com/office/officeart/2018/2/layout/IconLabelList"/>
    <dgm:cxn modelId="{C8EF7080-BB06-4F73-BB16-7587938F4716}" type="presParOf" srcId="{D93D0C1B-5DA6-4C88-8BA8-44A4B66B8D68}" destId="{1533D2BB-B648-4D9A-86BE-628811E9D59D}" srcOrd="1" destOrd="0" presId="urn:microsoft.com/office/officeart/2018/2/layout/IconLabelList"/>
    <dgm:cxn modelId="{B5DBED41-F095-4BE3-9521-521FAB4EE453}" type="presParOf" srcId="{D93D0C1B-5DA6-4C88-8BA8-44A4B66B8D68}" destId="{4E067D4B-FE00-4FD8-BCD4-725B7FCA8641}" srcOrd="2" destOrd="0" presId="urn:microsoft.com/office/officeart/2018/2/layout/IconLabelList"/>
    <dgm:cxn modelId="{D1C639C6-728D-45E9-B08D-A720E69E8966}" type="presParOf" srcId="{4E067D4B-FE00-4FD8-BCD4-725B7FCA8641}" destId="{9CEF8C34-AAE3-4514-8BBA-4BC7D2514A11}" srcOrd="0" destOrd="0" presId="urn:microsoft.com/office/officeart/2018/2/layout/IconLabelList"/>
    <dgm:cxn modelId="{B13229CD-CF04-4AF6-8A1D-0421A1E2BEFE}" type="presParOf" srcId="{4E067D4B-FE00-4FD8-BCD4-725B7FCA8641}" destId="{AB58F4B7-7D76-43E5-B9AD-76E74641E8C3}" srcOrd="1" destOrd="0" presId="urn:microsoft.com/office/officeart/2018/2/layout/IconLabelList"/>
    <dgm:cxn modelId="{02FF8B76-273D-497A-B2FF-CE06648DAD4D}" type="presParOf" srcId="{4E067D4B-FE00-4FD8-BCD4-725B7FCA8641}" destId="{23A698DD-CB48-4D00-B041-2CB333C77004}" srcOrd="2" destOrd="0" presId="urn:microsoft.com/office/officeart/2018/2/layout/IconLabelList"/>
    <dgm:cxn modelId="{D8B2544F-9A83-4945-961F-CB64E320E6CE}" type="presParOf" srcId="{D93D0C1B-5DA6-4C88-8BA8-44A4B66B8D68}" destId="{93F4042B-8A01-4226-8BDC-876B87D9D4CC}" srcOrd="3" destOrd="0" presId="urn:microsoft.com/office/officeart/2018/2/layout/IconLabelList"/>
    <dgm:cxn modelId="{202D28D4-E90E-4A72-A9BC-23CE1F8AFE6B}" type="presParOf" srcId="{D93D0C1B-5DA6-4C88-8BA8-44A4B66B8D68}" destId="{64F52B23-3499-44BB-A6FE-4C24723D4A74}" srcOrd="4" destOrd="0" presId="urn:microsoft.com/office/officeart/2018/2/layout/IconLabelList"/>
    <dgm:cxn modelId="{33340E2E-B0E5-4EDA-99B5-C42618CC1E64}" type="presParOf" srcId="{64F52B23-3499-44BB-A6FE-4C24723D4A74}" destId="{983E41D5-9D9D-4098-8596-C29BA8A2ACDA}" srcOrd="0" destOrd="0" presId="urn:microsoft.com/office/officeart/2018/2/layout/IconLabelList"/>
    <dgm:cxn modelId="{335C94B5-0964-4C7F-9BED-3C7A738AD66A}" type="presParOf" srcId="{64F52B23-3499-44BB-A6FE-4C24723D4A74}" destId="{B39F5F33-31A5-44C7-881E-09A90BE58A33}" srcOrd="1" destOrd="0" presId="urn:microsoft.com/office/officeart/2018/2/layout/IconLabelList"/>
    <dgm:cxn modelId="{69D9E829-D600-40B8-AD0D-0BCB47B2367B}" type="presParOf" srcId="{64F52B23-3499-44BB-A6FE-4C24723D4A74}" destId="{D28722B3-3389-46B6-A9B1-568217482487}" srcOrd="2" destOrd="0" presId="urn:microsoft.com/office/officeart/2018/2/layout/IconLabelList"/>
    <dgm:cxn modelId="{73AB98F9-7D5B-4731-83E5-2E8C4562A984}" type="presParOf" srcId="{D93D0C1B-5DA6-4C88-8BA8-44A4B66B8D68}" destId="{7DF71339-C7D2-46D1-8C74-4285F70384D4}" srcOrd="5" destOrd="0" presId="urn:microsoft.com/office/officeart/2018/2/layout/IconLabelList"/>
    <dgm:cxn modelId="{3F9C162C-CBD8-484F-A341-422870FE5D63}" type="presParOf" srcId="{D93D0C1B-5DA6-4C88-8BA8-44A4B66B8D68}" destId="{9A07217F-F72E-49B0-8BF3-FA0FC7220212}" srcOrd="6" destOrd="0" presId="urn:microsoft.com/office/officeart/2018/2/layout/IconLabelList"/>
    <dgm:cxn modelId="{A3ED5080-3341-4E7B-B67D-8DC4D9D64EBC}" type="presParOf" srcId="{9A07217F-F72E-49B0-8BF3-FA0FC7220212}" destId="{F5EFBFC1-7863-41F8-8743-BA2FCEAF9517}" srcOrd="0" destOrd="0" presId="urn:microsoft.com/office/officeart/2018/2/layout/IconLabelList"/>
    <dgm:cxn modelId="{326F4563-D1E7-4D2A-BA11-FBF05BA996BC}" type="presParOf" srcId="{9A07217F-F72E-49B0-8BF3-FA0FC7220212}" destId="{5BBBD388-F3A1-45DE-A143-AEBF680BADCC}" srcOrd="1" destOrd="0" presId="urn:microsoft.com/office/officeart/2018/2/layout/IconLabelList"/>
    <dgm:cxn modelId="{D256D136-7D63-448F-96E8-108508A1DBFD}" type="presParOf" srcId="{9A07217F-F72E-49B0-8BF3-FA0FC7220212}" destId="{17E5196E-C982-4433-82DB-E070BFE80178}" srcOrd="2" destOrd="0" presId="urn:microsoft.com/office/officeart/2018/2/layout/IconLabelList"/>
    <dgm:cxn modelId="{86A5F694-D4A5-42F7-BA99-5C9E7AFE75B8}" type="presParOf" srcId="{D93D0C1B-5DA6-4C88-8BA8-44A4B66B8D68}" destId="{D75E998D-445F-4161-B92A-1B2735772623}" srcOrd="7" destOrd="0" presId="urn:microsoft.com/office/officeart/2018/2/layout/IconLabelList"/>
    <dgm:cxn modelId="{36CB348F-98F5-44B9-9054-1291C4B48D0F}" type="presParOf" srcId="{D93D0C1B-5DA6-4C88-8BA8-44A4B66B8D68}" destId="{AF4C52D6-B40F-4B1E-A409-00F5CD228D9D}" srcOrd="8" destOrd="0" presId="urn:microsoft.com/office/officeart/2018/2/layout/IconLabelList"/>
    <dgm:cxn modelId="{A9A00602-6B6A-4764-B8EC-8BC1FF0B9CB5}" type="presParOf" srcId="{AF4C52D6-B40F-4B1E-A409-00F5CD228D9D}" destId="{355F1271-2DEC-4B0A-8D93-1186A150F7F6}" srcOrd="0" destOrd="0" presId="urn:microsoft.com/office/officeart/2018/2/layout/IconLabelList"/>
    <dgm:cxn modelId="{BC97D766-F078-42BA-A022-E2370E8A18A2}" type="presParOf" srcId="{AF4C52D6-B40F-4B1E-A409-00F5CD228D9D}" destId="{2983F7FF-87AF-4B1E-8CA2-B2AAFAAB0121}" srcOrd="1" destOrd="0" presId="urn:microsoft.com/office/officeart/2018/2/layout/IconLabelList"/>
    <dgm:cxn modelId="{1A2897D0-53E5-4451-90A9-F118DF6F55BB}" type="presParOf" srcId="{AF4C52D6-B40F-4B1E-A409-00F5CD228D9D}" destId="{542B6DE5-8C87-482C-9EB8-979F9427155B}" srcOrd="2" destOrd="0" presId="urn:microsoft.com/office/officeart/2018/2/layout/IconLabelList"/>
    <dgm:cxn modelId="{883AB60D-AD1A-40AA-97DA-1DCA3FFA732C}" type="presParOf" srcId="{D93D0C1B-5DA6-4C88-8BA8-44A4B66B8D68}" destId="{48894C3F-08B3-4E27-9A7E-454196000301}" srcOrd="9" destOrd="0" presId="urn:microsoft.com/office/officeart/2018/2/layout/IconLabelList"/>
    <dgm:cxn modelId="{A72DCEDA-B9DA-4C3E-945D-D266E5A1EF72}" type="presParOf" srcId="{D93D0C1B-5DA6-4C88-8BA8-44A4B66B8D68}" destId="{ED185F8F-9A90-4B9E-9075-15C4DB345C15}" srcOrd="10" destOrd="0" presId="urn:microsoft.com/office/officeart/2018/2/layout/IconLabelList"/>
    <dgm:cxn modelId="{9D250CAD-70FB-4F07-9E31-26BDACFB4A77}" type="presParOf" srcId="{ED185F8F-9A90-4B9E-9075-15C4DB345C15}" destId="{AFA7FACC-AED0-4A20-BD5C-27CBB91B6483}" srcOrd="0" destOrd="0" presId="urn:microsoft.com/office/officeart/2018/2/layout/IconLabelList"/>
    <dgm:cxn modelId="{140DA785-5165-4A9F-8FF2-B67DD3817F11}" type="presParOf" srcId="{ED185F8F-9A90-4B9E-9075-15C4DB345C15}" destId="{7C2E34FC-BF1B-4D9E-81D1-937F501B4B1C}" srcOrd="1" destOrd="0" presId="urn:microsoft.com/office/officeart/2018/2/layout/IconLabelList"/>
    <dgm:cxn modelId="{7C1784EA-6A8C-4A1B-A8AA-B00EC3CB3556}" type="presParOf" srcId="{ED185F8F-9A90-4B9E-9075-15C4DB345C15}" destId="{ADE37F41-81DD-4423-9A14-7ADE87156DA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88EF8-6B7D-4A62-8C0C-FD0FCBA4A637}">
      <dsp:nvSpPr>
        <dsp:cNvPr id="0" name=""/>
        <dsp:cNvSpPr/>
      </dsp:nvSpPr>
      <dsp:spPr>
        <a:xfrm>
          <a:off x="406728" y="830021"/>
          <a:ext cx="662080" cy="6620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7C4DC-745D-4233-AF4D-939DBE7F8E02}">
      <dsp:nvSpPr>
        <dsp:cNvPr id="0" name=""/>
        <dsp:cNvSpPr/>
      </dsp:nvSpPr>
      <dsp:spPr>
        <a:xfrm>
          <a:off x="2123" y="1712826"/>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solidFill>
                <a:srgbClr val="000000"/>
              </a:solidFill>
            </a:rPr>
            <a:t>Of Mice and Men – John Steinbeck</a:t>
          </a:r>
          <a:endParaRPr lang="en-US" sz="1200" kern="1200" noProof="0" dirty="0"/>
        </a:p>
      </dsp:txBody>
      <dsp:txXfrm>
        <a:off x="2123" y="1712826"/>
        <a:ext cx="1471289" cy="588515"/>
      </dsp:txXfrm>
    </dsp:sp>
    <dsp:sp modelId="{9CEF8C34-AAE3-4514-8BBA-4BC7D2514A11}">
      <dsp:nvSpPr>
        <dsp:cNvPr id="0" name=""/>
        <dsp:cNvSpPr/>
      </dsp:nvSpPr>
      <dsp:spPr>
        <a:xfrm>
          <a:off x="2135492" y="830021"/>
          <a:ext cx="662080" cy="662080"/>
        </a:xfrm>
        <a:prstGeom prst="rect">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698DD-CB48-4D00-B041-2CB333C77004}">
      <dsp:nvSpPr>
        <dsp:cNvPr id="0" name=""/>
        <dsp:cNvSpPr/>
      </dsp:nvSpPr>
      <dsp:spPr>
        <a:xfrm>
          <a:off x="1730888" y="1712826"/>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solidFill>
                <a:srgbClr val="000000"/>
              </a:solidFill>
            </a:rPr>
            <a:t>Part I, chapter 1, 1984 – George Orwell</a:t>
          </a:r>
          <a:endParaRPr lang="en-US" sz="1200" kern="1200" noProof="0" dirty="0"/>
        </a:p>
      </dsp:txBody>
      <dsp:txXfrm>
        <a:off x="1730888" y="1712826"/>
        <a:ext cx="1471289" cy="588515"/>
      </dsp:txXfrm>
    </dsp:sp>
    <dsp:sp modelId="{983E41D5-9D9D-4098-8596-C29BA8A2ACDA}">
      <dsp:nvSpPr>
        <dsp:cNvPr id="0" name=""/>
        <dsp:cNvSpPr/>
      </dsp:nvSpPr>
      <dsp:spPr>
        <a:xfrm>
          <a:off x="3864257" y="830021"/>
          <a:ext cx="662080" cy="662080"/>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722B3-3389-46B6-A9B1-568217482487}">
      <dsp:nvSpPr>
        <dsp:cNvPr id="0" name=""/>
        <dsp:cNvSpPr/>
      </dsp:nvSpPr>
      <dsp:spPr>
        <a:xfrm>
          <a:off x="3459653" y="1712826"/>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t>The Importance of Being Earnest (Oscar Wilde)</a:t>
          </a:r>
        </a:p>
      </dsp:txBody>
      <dsp:txXfrm>
        <a:off x="3459653" y="1712826"/>
        <a:ext cx="1471289" cy="588515"/>
      </dsp:txXfrm>
    </dsp:sp>
    <dsp:sp modelId="{F5EFBFC1-7863-41F8-8743-BA2FCEAF9517}">
      <dsp:nvSpPr>
        <dsp:cNvPr id="0" name=""/>
        <dsp:cNvSpPr/>
      </dsp:nvSpPr>
      <dsp:spPr>
        <a:xfrm>
          <a:off x="7342304" y="839310"/>
          <a:ext cx="662080" cy="662080"/>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E5196E-C982-4433-82DB-E070BFE80178}">
      <dsp:nvSpPr>
        <dsp:cNvPr id="0" name=""/>
        <dsp:cNvSpPr/>
      </dsp:nvSpPr>
      <dsp:spPr>
        <a:xfrm>
          <a:off x="6937692" y="1722113"/>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solidFill>
                <a:srgbClr val="000000"/>
              </a:solidFill>
            </a:rPr>
            <a:t>Joker – A powerful psychological drama</a:t>
          </a:r>
          <a:endParaRPr lang="en-US" sz="1200" kern="1200" noProof="0" dirty="0"/>
        </a:p>
      </dsp:txBody>
      <dsp:txXfrm>
        <a:off x="6937692" y="1722113"/>
        <a:ext cx="1471289" cy="588515"/>
      </dsp:txXfrm>
    </dsp:sp>
    <dsp:sp modelId="{355F1271-2DEC-4B0A-8D93-1186A150F7F6}">
      <dsp:nvSpPr>
        <dsp:cNvPr id="0" name=""/>
        <dsp:cNvSpPr/>
      </dsp:nvSpPr>
      <dsp:spPr>
        <a:xfrm>
          <a:off x="5464281" y="873070"/>
          <a:ext cx="662080" cy="66208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B6DE5-8C87-482C-9EB8-979F9427155B}">
      <dsp:nvSpPr>
        <dsp:cNvPr id="0" name=""/>
        <dsp:cNvSpPr/>
      </dsp:nvSpPr>
      <dsp:spPr>
        <a:xfrm>
          <a:off x="5059680" y="1755870"/>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solidFill>
                <a:srgbClr val="000000"/>
              </a:solidFill>
            </a:rPr>
            <a:t>The Truman Show</a:t>
          </a:r>
          <a:endParaRPr lang="en-US" sz="1200" kern="1200" noProof="0" dirty="0"/>
        </a:p>
      </dsp:txBody>
      <dsp:txXfrm>
        <a:off x="5059680" y="1755870"/>
        <a:ext cx="1471289" cy="588515"/>
      </dsp:txXfrm>
    </dsp:sp>
    <dsp:sp modelId="{AFA7FACC-AED0-4A20-BD5C-27CBB91B6483}">
      <dsp:nvSpPr>
        <dsp:cNvPr id="0" name=""/>
        <dsp:cNvSpPr/>
      </dsp:nvSpPr>
      <dsp:spPr>
        <a:xfrm>
          <a:off x="9050551" y="830021"/>
          <a:ext cx="662080" cy="66208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E37F41-81DD-4423-9A14-7ADE87156DA4}">
      <dsp:nvSpPr>
        <dsp:cNvPr id="0" name=""/>
        <dsp:cNvSpPr/>
      </dsp:nvSpPr>
      <dsp:spPr>
        <a:xfrm>
          <a:off x="8645947" y="1712826"/>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noProof="0" dirty="0">
              <a:solidFill>
                <a:srgbClr val="000000"/>
              </a:solidFill>
            </a:rPr>
            <a:t>Goodbye Lenin</a:t>
          </a:r>
          <a:endParaRPr lang="en-US" sz="1200" kern="1200" noProof="0" dirty="0"/>
        </a:p>
      </dsp:txBody>
      <dsp:txXfrm>
        <a:off x="8645947" y="1712826"/>
        <a:ext cx="1471289" cy="5885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1E703-1CCD-45BE-9701-220C328C7C9E}" type="datetimeFigureOut">
              <a:rPr lang="fr-FR" smtClean="0"/>
              <a:t>09/02/2021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804F-443D-476B-A7F8-5D6C5FD47A5F}" type="slidenum">
              <a:rPr lang="fr-FR" smtClean="0"/>
              <a:t>‹N°›</a:t>
            </a:fld>
            <a:endParaRPr lang="fr-FR"/>
          </a:p>
        </p:txBody>
      </p:sp>
    </p:spTree>
    <p:extLst>
      <p:ext uri="{BB962C8B-B14F-4D97-AF65-F5344CB8AC3E}">
        <p14:creationId xmlns:p14="http://schemas.microsoft.com/office/powerpoint/2010/main" val="3792942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solidFill>
                  <a:schemeClr val="bg1"/>
                </a:solidFill>
              </a:rPr>
              <a:t>Imagination (1ère)</a:t>
            </a:r>
            <a:br>
              <a:rPr lang="en-US" dirty="0">
                <a:solidFill>
                  <a:schemeClr val="bg1"/>
                </a:solidFill>
              </a:rPr>
            </a:br>
            <a:r>
              <a:rPr lang="en-US" dirty="0">
                <a:solidFill>
                  <a:schemeClr val="accent4"/>
                </a:solidFill>
              </a:rPr>
              <a:t>Building and expressing yourself (</a:t>
            </a:r>
            <a:r>
              <a:rPr lang="en-US" dirty="0" err="1">
                <a:solidFill>
                  <a:schemeClr val="accent4"/>
                </a:solidFill>
              </a:rPr>
              <a:t>Tle</a:t>
            </a:r>
            <a:r>
              <a:rPr lang="en-US" dirty="0">
                <a:solidFill>
                  <a:schemeClr val="accent4"/>
                </a:solidFill>
              </a:rPr>
              <a:t>)</a:t>
            </a:r>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3</a:t>
            </a:fld>
            <a:endParaRPr lang="fr-FR"/>
          </a:p>
        </p:txBody>
      </p:sp>
    </p:spTree>
    <p:extLst>
      <p:ext uri="{BB962C8B-B14F-4D97-AF65-F5344CB8AC3E}">
        <p14:creationId xmlns:p14="http://schemas.microsoft.com/office/powerpoint/2010/main" val="120623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 do:</a:t>
            </a:r>
          </a:p>
          <a:p>
            <a:r>
              <a:rPr lang="fr-FR" dirty="0" err="1"/>
              <a:t>Add</a:t>
            </a:r>
            <a:r>
              <a:rPr lang="fr-FR" dirty="0"/>
              <a:t> dates, </a:t>
            </a:r>
            <a:r>
              <a:rPr lang="fr-FR" dirty="0" err="1"/>
              <a:t>directors</a:t>
            </a:r>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4</a:t>
            </a:fld>
            <a:endParaRPr lang="fr-FR"/>
          </a:p>
        </p:txBody>
      </p:sp>
    </p:spTree>
    <p:extLst>
      <p:ext uri="{BB962C8B-B14F-4D97-AF65-F5344CB8AC3E}">
        <p14:creationId xmlns:p14="http://schemas.microsoft.com/office/powerpoint/2010/main" val="4259316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pPr>
            <a:r>
              <a:rPr lang="en-US" sz="24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Explaining “Of Mice and Men”</a:t>
            </a:r>
            <a:r>
              <a:rPr lang="en-US" sz="18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 </a:t>
            </a:r>
            <a:endParaRPr lang="fr-FR" sz="18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Lennie accidentally killed Curley’s wife</a:t>
            </a:r>
          </a:p>
          <a:p>
            <a:pPr marL="342900"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Destroyed the dream of their farm and animals.</a:t>
            </a:r>
          </a:p>
          <a:p>
            <a:pPr marL="342900"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George realizes what Lennie has done</a:t>
            </a:r>
          </a:p>
          <a:p>
            <a:pPr marL="800100" lvl="1"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hardest is yet to come</a:t>
            </a:r>
          </a:p>
          <a:p>
            <a:pPr marL="800100" lvl="1"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sworn an oath to protect Lennie as much as he could </a:t>
            </a:r>
          </a:p>
          <a:p>
            <a:pPr marL="342900"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example of when society is destructive because rules and circumstances</a:t>
            </a:r>
          </a:p>
          <a:p>
            <a:pPr marL="800100" lvl="1" indent="-342900">
              <a:buFont typeface="Arial" panose="020B0604020202020204" pitchFamily="34" charset="0"/>
              <a:buChar char="•"/>
            </a:pPr>
            <a:r>
              <a:rPr lang="en-US" sz="2000" kern="1400" dirty="0">
                <a:solidFill>
                  <a:srgbClr val="000000"/>
                </a:solidFill>
                <a:effectLst/>
                <a:latin typeface="Times New Roman" panose="02020603050405020304" pitchFamily="18" charset="0"/>
                <a:ea typeface="Times New Roman" panose="02020603050405020304" pitchFamily="18" charset="0"/>
              </a:rPr>
              <a:t>taken away, slightest hope</a:t>
            </a:r>
            <a:endParaRPr lang="fr-FR" sz="2000" dirty="0"/>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6</a:t>
            </a:fld>
            <a:endParaRPr lang="fr-FR"/>
          </a:p>
        </p:txBody>
      </p:sp>
    </p:spTree>
    <p:extLst>
      <p:ext uri="{BB962C8B-B14F-4D97-AF65-F5344CB8AC3E}">
        <p14:creationId xmlns:p14="http://schemas.microsoft.com/office/powerpoint/2010/main" val="410451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Bef>
                <a:spcPts val="1200"/>
              </a:spcBef>
            </a:pPr>
            <a:r>
              <a:rPr lang="en-US" sz="16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Explaining The extract of part I chapter 1 from 1984</a:t>
            </a:r>
            <a:endParaRPr lang="fr-FR" sz="16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r>
              <a:rPr lang="en-US" sz="1200" kern="1400" dirty="0">
                <a:solidFill>
                  <a:srgbClr val="000000"/>
                </a:solidFill>
                <a:effectLst/>
                <a:latin typeface="Times New Roman" panose="02020603050405020304" pitchFamily="18" charset="0"/>
                <a:ea typeface="Times New Roman" panose="02020603050405020304" pitchFamily="18" charset="0"/>
              </a:rPr>
              <a:t>This extract </a:t>
            </a:r>
            <a:r>
              <a:rPr lang="en-US" sz="1200" kern="1400" dirty="0">
                <a:solidFill>
                  <a:srgbClr val="000000"/>
                </a:solidFill>
                <a:latin typeface="Times New Roman" panose="02020603050405020304" pitchFamily="18" charset="0"/>
                <a:ea typeface="Times New Roman" panose="02020603050405020304" pitchFamily="18" charset="0"/>
              </a:rPr>
              <a:t>is</a:t>
            </a:r>
            <a:r>
              <a:rPr lang="en-US" sz="1200" kern="1400" dirty="0">
                <a:solidFill>
                  <a:srgbClr val="000000"/>
                </a:solidFill>
                <a:effectLst/>
                <a:latin typeface="Times New Roman" panose="02020603050405020304" pitchFamily="18" charset="0"/>
                <a:ea typeface="Times New Roman" panose="02020603050405020304" pitchFamily="18" charset="0"/>
              </a:rPr>
              <a:t> an example of the extent to which one can create a completely fake world in which people think that they are living a great life but the reality is they are not aware that it could be any other way. They are puppets of the dictatorship. The Party modifies history to the extent that it is impossible to know the truth from the lies. Add to this the constant destruction of proof and the motto under each banner that are everywhere in the city, “war is peace/freedom is slavery/ignorance is strength”. </a:t>
            </a:r>
            <a:r>
              <a:rPr lang="en-US" sz="1200" kern="1400" dirty="0">
                <a:solidFill>
                  <a:srgbClr val="000000"/>
                </a:solidFill>
                <a:latin typeface="Times New Roman" panose="02020603050405020304" pitchFamily="18" charset="0"/>
                <a:ea typeface="Times New Roman" panose="02020603050405020304" pitchFamily="18" charset="0"/>
              </a:rPr>
              <a:t>Additionally,  by modifying the language, </a:t>
            </a:r>
            <a:r>
              <a:rPr lang="en-US" sz="1200" kern="1400" dirty="0">
                <a:solidFill>
                  <a:srgbClr val="000000"/>
                </a:solidFill>
                <a:effectLst/>
                <a:latin typeface="Times New Roman" panose="02020603050405020304" pitchFamily="18" charset="0"/>
                <a:ea typeface="Times New Roman" panose="02020603050405020304" pitchFamily="18" charset="0"/>
              </a:rPr>
              <a:t>they are creating a new, extremely simplified one named “Newspeak”. The aim is to prevent any possibility of people rebelling, (due to lack of varied language and thus the capability of expressing themselves) the result being that they are unable to verbalize their will to rebel unless they use their fists.</a:t>
            </a:r>
            <a:endParaRPr lang="fr-FR" sz="1400" dirty="0"/>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7</a:t>
            </a:fld>
            <a:endParaRPr lang="fr-FR"/>
          </a:p>
        </p:txBody>
      </p:sp>
    </p:spTree>
    <p:extLst>
      <p:ext uri="{BB962C8B-B14F-4D97-AF65-F5344CB8AC3E}">
        <p14:creationId xmlns:p14="http://schemas.microsoft.com/office/powerpoint/2010/main" val="112248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2400" dirty="0">
                <a:latin typeface="Open Sans Semibold" panose="020B0706030804020204" pitchFamily="34" charset="0"/>
                <a:ea typeface="Open Sans Semibold" panose="020B0706030804020204" pitchFamily="34" charset="0"/>
                <a:cs typeface="Open Sans Semibold" panose="020B0706030804020204" pitchFamily="34" charset="0"/>
              </a:rPr>
              <a:t>Why I chose this extract</a:t>
            </a:r>
          </a:p>
          <a:p>
            <a:pPr marL="285750" indent="-285750">
              <a:buFont typeface="Arial" panose="020B0604020202020204" pitchFamily="34" charset="0"/>
              <a:buChar char="•"/>
            </a:pPr>
            <a:r>
              <a:rPr lang="en-US" sz="1600" dirty="0"/>
              <a:t>Jack, forced to reveal</a:t>
            </a:r>
          </a:p>
          <a:p>
            <a:pPr marL="742950" lvl="1" indent="-285750">
              <a:buFont typeface="Arial" panose="020B0604020202020204" pitchFamily="34" charset="0"/>
              <a:buChar char="•"/>
            </a:pPr>
            <a:r>
              <a:rPr lang="en-US" sz="1600" dirty="0"/>
              <a:t>His double life</a:t>
            </a:r>
          </a:p>
          <a:p>
            <a:pPr marL="742950" lvl="1" indent="-285750">
              <a:buFont typeface="Arial" panose="020B0604020202020204" pitchFamily="34" charset="0"/>
              <a:buChar char="•"/>
            </a:pPr>
            <a:r>
              <a:rPr lang="en-US" sz="1600" dirty="0"/>
              <a:t>the effect that his position in society has on his </a:t>
            </a:r>
            <a:r>
              <a:rPr lang="en-US" sz="1600" dirty="0" err="1"/>
              <a:t>behaviour</a:t>
            </a:r>
            <a:r>
              <a:rPr lang="en-US" sz="1600" dirty="0"/>
              <a:t>.</a:t>
            </a:r>
          </a:p>
          <a:p>
            <a:pPr marL="285750" indent="-285750">
              <a:buFont typeface="Arial" panose="020B0604020202020204" pitchFamily="34" charset="0"/>
              <a:buChar char="•"/>
            </a:pPr>
            <a:r>
              <a:rPr lang="en-US" sz="1600" dirty="0"/>
              <a:t>Choice of the name:</a:t>
            </a:r>
          </a:p>
          <a:p>
            <a:pPr marL="742950" lvl="1" indent="-285750">
              <a:buFont typeface="Arial" panose="020B0604020202020204" pitchFamily="34" charset="0"/>
              <a:buChar char="•"/>
            </a:pPr>
            <a:r>
              <a:rPr lang="en-US" sz="1600" dirty="0"/>
              <a:t>Earnest: fictitious brother (Earnest)</a:t>
            </a:r>
          </a:p>
          <a:p>
            <a:pPr marL="1200150" lvl="2" indent="-285750">
              <a:buFont typeface="Arial" panose="020B0604020202020204" pitchFamily="34" charset="0"/>
              <a:buChar char="•"/>
            </a:pPr>
            <a:r>
              <a:rPr lang="en-US" sz="1600" dirty="0"/>
              <a:t>Earnest he is not earnest at all.</a:t>
            </a:r>
          </a:p>
          <a:p>
            <a:pPr marL="285750" indent="-285750">
              <a:buFont typeface="Arial" panose="020B0604020202020204" pitchFamily="34" charset="0"/>
              <a:buChar char="•"/>
            </a:pPr>
            <a:r>
              <a:rPr lang="en-US" sz="1600" dirty="0"/>
              <a:t>Victorian times:</a:t>
            </a:r>
          </a:p>
          <a:p>
            <a:pPr marL="742950" lvl="1" indent="-285750">
              <a:buFont typeface="Arial" panose="020B0604020202020204" pitchFamily="34" charset="0"/>
              <a:buChar char="•"/>
            </a:pPr>
            <a:r>
              <a:rPr lang="en-US" sz="1600" dirty="0"/>
              <a:t>earnestness:</a:t>
            </a:r>
          </a:p>
          <a:p>
            <a:pPr marL="1200150" lvl="2" indent="-285750">
              <a:buFont typeface="Arial" panose="020B0604020202020204" pitchFamily="34" charset="0"/>
              <a:buChar char="•"/>
            </a:pPr>
            <a:r>
              <a:rPr lang="en-US" sz="1600" dirty="0"/>
              <a:t>topmost ideals for reforming the lower classes.</a:t>
            </a:r>
          </a:p>
          <a:p>
            <a:pPr marL="1200150" lvl="2" indent="-285750">
              <a:buFont typeface="Arial" panose="020B0604020202020204" pitchFamily="34" charset="0"/>
              <a:buChar char="•"/>
            </a:pPr>
            <a:r>
              <a:rPr lang="en-US" sz="1600" dirty="0"/>
              <a:t>spread to the upper class as well.</a:t>
            </a:r>
          </a:p>
          <a:p>
            <a:pPr marL="285750" indent="-285750">
              <a:buFont typeface="Arial" panose="020B0604020202020204" pitchFamily="34" charset="0"/>
              <a:buChar char="•"/>
            </a:pPr>
            <a:r>
              <a:rPr lang="en-US" sz="1600" dirty="0"/>
              <a:t>Play: </a:t>
            </a:r>
            <a:r>
              <a:rPr lang="en-US" sz="1600" dirty="0" err="1"/>
              <a:t>Subtile</a:t>
            </a:r>
            <a:endParaRPr lang="en-US" sz="1600" dirty="0"/>
          </a:p>
          <a:p>
            <a:pPr marL="742950" lvl="1" indent="-285750">
              <a:buFont typeface="Arial" panose="020B0604020202020204" pitchFamily="34" charset="0"/>
              <a:buChar char="•"/>
            </a:pPr>
            <a:r>
              <a:rPr lang="en-US" sz="1600" dirty="0"/>
              <a:t>‘A Trivial Comedy For Serious People’</a:t>
            </a:r>
          </a:p>
          <a:p>
            <a:pPr marL="285750" indent="-285750">
              <a:buFont typeface="Arial" panose="020B0604020202020204" pitchFamily="34" charset="0"/>
              <a:buChar char="•"/>
            </a:pPr>
            <a:r>
              <a:rPr lang="en-US" sz="1600" dirty="0"/>
              <a:t>The play:</a:t>
            </a:r>
          </a:p>
          <a:p>
            <a:pPr marL="742950" lvl="1" indent="-285750">
              <a:buFont typeface="Arial" panose="020B0604020202020204" pitchFamily="34" charset="0"/>
              <a:buChar char="•"/>
            </a:pPr>
            <a:r>
              <a:rPr lang="en-US" sz="1600" dirty="0"/>
              <a:t>ridicules Victorian customs and traditions, marriage and particularly the pursuit of love..</a:t>
            </a:r>
            <a:endParaRPr lang="en-GB" sz="1600" dirty="0"/>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9</a:t>
            </a:fld>
            <a:endParaRPr lang="fr-FR"/>
          </a:p>
        </p:txBody>
      </p:sp>
    </p:spTree>
    <p:extLst>
      <p:ext uri="{BB962C8B-B14F-4D97-AF65-F5344CB8AC3E}">
        <p14:creationId xmlns:p14="http://schemas.microsoft.com/office/powerpoint/2010/main" val="2538251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Bef>
                <a:spcPts val="1200"/>
              </a:spcBef>
            </a:pPr>
            <a:r>
              <a:rPr lang="en-US" sz="12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The reason why I chose the Truman Show</a:t>
            </a:r>
            <a:endParaRPr lang="fr-FR" sz="12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r>
              <a:rPr lang="en-US" sz="1200" kern="1400" dirty="0">
                <a:solidFill>
                  <a:srgbClr val="000000"/>
                </a:solidFill>
                <a:effectLst/>
                <a:latin typeface="Times New Roman" panose="02020603050405020304" pitchFamily="18" charset="0"/>
                <a:ea typeface="Times New Roman" panose="02020603050405020304" pitchFamily="18" charset="0"/>
              </a:rPr>
              <a:t>I chose the Truman show, because although Truman (the main character) believes he lives in the real world, he realizes little by little that it is a made-up world and thus, he makes plans to escape.  This image shows what Truman does every morning in the bathroom of his invented world. It shows him as an astronaut planting a flag with his initial on it, drawn on his mirror.  It is a way for him to show his desire to leave his perfect world and to go on an adventure. This created world, in which his job is to be an actor in plays is a “mise </a:t>
            </a:r>
            <a:r>
              <a:rPr lang="en-US" sz="1200" kern="1400" dirty="0" err="1">
                <a:solidFill>
                  <a:srgbClr val="000000"/>
                </a:solidFill>
                <a:effectLst/>
                <a:latin typeface="Times New Roman" panose="02020603050405020304" pitchFamily="18" charset="0"/>
                <a:ea typeface="Times New Roman" panose="02020603050405020304" pitchFamily="18" charset="0"/>
              </a:rPr>
              <a:t>en</a:t>
            </a:r>
            <a:r>
              <a:rPr lang="en-US" sz="1200" kern="1400" dirty="0">
                <a:solidFill>
                  <a:srgbClr val="000000"/>
                </a:solidFill>
                <a:effectLst/>
                <a:latin typeface="Times New Roman" panose="02020603050405020304" pitchFamily="18" charset="0"/>
                <a:ea typeface="Times New Roman" panose="02020603050405020304" pitchFamily="18" charset="0"/>
              </a:rPr>
              <a:t> abime” because his life is a TV series. This is a good example of how a utopian society has its limits.</a:t>
            </a:r>
            <a:endParaRPr lang="fr-FR" sz="1400" dirty="0"/>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10</a:t>
            </a:fld>
            <a:endParaRPr lang="fr-FR"/>
          </a:p>
        </p:txBody>
      </p:sp>
    </p:spTree>
    <p:extLst>
      <p:ext uri="{BB962C8B-B14F-4D97-AF65-F5344CB8AC3E}">
        <p14:creationId xmlns:p14="http://schemas.microsoft.com/office/powerpoint/2010/main" val="1496096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Bef>
                <a:spcPts val="1200"/>
              </a:spcBef>
            </a:pPr>
            <a:r>
              <a:rPr lang="en-US" sz="12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Explaining the article, The Joker (the psychiatrist)</a:t>
            </a:r>
            <a:endParaRPr lang="fr-FR" sz="12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r>
              <a:rPr lang="en-US" sz="1200" kern="1400" dirty="0">
                <a:solidFill>
                  <a:srgbClr val="000000"/>
                </a:solidFill>
                <a:effectLst/>
                <a:latin typeface="Times New Roman" panose="02020603050405020304" pitchFamily="18" charset="0"/>
                <a:ea typeface="Times New Roman" panose="02020603050405020304" pitchFamily="18" charset="0"/>
              </a:rPr>
              <a:t>The Joker has a complex personality that has shifting feelings. He slowly shifts identity and thus character behavior. His path to this new dangerous identity is bloody. He must cut his bonds with the people he is attached to, such as his mother. He learns later that she had a psychological condition, w</a:t>
            </a:r>
            <a:r>
              <a:rPr lang="en-US" kern="1400" dirty="0">
                <a:solidFill>
                  <a:srgbClr val="000000"/>
                </a:solidFill>
                <a:latin typeface="Times New Roman" panose="02020603050405020304" pitchFamily="18" charset="0"/>
                <a:ea typeface="Times New Roman" panose="02020603050405020304" pitchFamily="18" charset="0"/>
              </a:rPr>
              <a:t>hich </a:t>
            </a:r>
            <a:r>
              <a:rPr lang="en-US" sz="1200" kern="1400" dirty="0">
                <a:solidFill>
                  <a:srgbClr val="000000"/>
                </a:solidFill>
                <a:effectLst/>
                <a:latin typeface="Times New Roman" panose="02020603050405020304" pitchFamily="18" charset="0"/>
                <a:ea typeface="Times New Roman" panose="02020603050405020304" pitchFamily="18" charset="0"/>
              </a:rPr>
              <a:t>results in him discovering that the world he grew up in was actually the opposite of the reality. He learns that he was abused by his biological father and thus, it explains in </a:t>
            </a:r>
            <a:r>
              <a:rPr lang="en-US" kern="1400" dirty="0">
                <a:solidFill>
                  <a:srgbClr val="000000"/>
                </a:solidFill>
                <a:latin typeface="Times New Roman" panose="02020603050405020304" pitchFamily="18" charset="0"/>
                <a:ea typeface="Times New Roman" panose="02020603050405020304" pitchFamily="18" charset="0"/>
              </a:rPr>
              <a:t>part what drives him to kill</a:t>
            </a:r>
            <a:r>
              <a:rPr lang="en-US" sz="1200" kern="1400" dirty="0">
                <a:solidFill>
                  <a:srgbClr val="000000"/>
                </a:solidFill>
                <a:effectLst/>
                <a:latin typeface="Times New Roman" panose="02020603050405020304" pitchFamily="18" charset="0"/>
                <a:ea typeface="Times New Roman" panose="02020603050405020304" pitchFamily="18" charset="0"/>
              </a:rPr>
              <a:t>.</a:t>
            </a:r>
            <a:endParaRPr lang="fr-FR" sz="1200" kern="1400" dirty="0">
              <a:solidFill>
                <a:srgbClr val="000000"/>
              </a:solidFill>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12</a:t>
            </a:fld>
            <a:endParaRPr lang="fr-FR"/>
          </a:p>
        </p:txBody>
      </p:sp>
    </p:spTree>
    <p:extLst>
      <p:ext uri="{BB962C8B-B14F-4D97-AF65-F5344CB8AC3E}">
        <p14:creationId xmlns:p14="http://schemas.microsoft.com/office/powerpoint/2010/main" val="45334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Bef>
                <a:spcPts val="1200"/>
              </a:spcBef>
            </a:pPr>
            <a:r>
              <a:rPr lang="en-US" sz="16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Why I chose Goodbye Lenin:</a:t>
            </a:r>
            <a:endParaRPr lang="fr-FR" sz="16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r>
              <a:rPr lang="en-US" sz="1200" kern="1400" dirty="0">
                <a:solidFill>
                  <a:srgbClr val="000000"/>
                </a:solidFill>
                <a:effectLst/>
                <a:latin typeface="Times New Roman" panose="02020603050405020304" pitchFamily="18" charset="0"/>
                <a:ea typeface="Times New Roman" panose="02020603050405020304" pitchFamily="18" charset="0"/>
              </a:rPr>
              <a:t>Goodbye Lenin is a good example of society being able to destroy you while giving you the impression that you are building yourself. The narrator's mother, despite initially making plans to escape east Germany, then accepts the belief that the regime is utopian, the reality is that she lives in is a dystopian world. She still decides to adapt to it and when she is in her first comma, that lasts until after the fall of the Berlin Wall and the Communist regime. Her eldest son chooses to lie to her and </a:t>
            </a:r>
            <a:r>
              <a:rPr lang="en-US" sz="1200" kern="1400" dirty="0">
                <a:solidFill>
                  <a:srgbClr val="000000"/>
                </a:solidFill>
                <a:latin typeface="Times New Roman" panose="02020603050405020304" pitchFamily="18" charset="0"/>
                <a:ea typeface="Times New Roman" panose="02020603050405020304" pitchFamily="18" charset="0"/>
              </a:rPr>
              <a:t>to maintain her </a:t>
            </a:r>
            <a:r>
              <a:rPr lang="en-US" sz="1200" kern="1400" dirty="0">
                <a:solidFill>
                  <a:srgbClr val="000000"/>
                </a:solidFill>
                <a:effectLst/>
                <a:latin typeface="Times New Roman" panose="02020603050405020304" pitchFamily="18" charset="0"/>
                <a:ea typeface="Times New Roman" panose="02020603050405020304" pitchFamily="18" charset="0"/>
              </a:rPr>
              <a:t>belief that the communist regime is still in power, as any shock could kill her. This film is an example of how a political system can provide a structure for your life and when it is taken away it can destabilize or destroy you.</a:t>
            </a:r>
          </a:p>
          <a:p>
            <a:endParaRPr lang="fr-FR" dirty="0"/>
          </a:p>
        </p:txBody>
      </p:sp>
      <p:sp>
        <p:nvSpPr>
          <p:cNvPr id="4" name="Espace réservé du numéro de diapositive 3"/>
          <p:cNvSpPr>
            <a:spLocks noGrp="1"/>
          </p:cNvSpPr>
          <p:nvPr>
            <p:ph type="sldNum" sz="quarter" idx="5"/>
          </p:nvPr>
        </p:nvSpPr>
        <p:spPr/>
        <p:txBody>
          <a:bodyPr/>
          <a:lstStyle/>
          <a:p>
            <a:fld id="{DD2A804F-443D-476B-A7F8-5D6C5FD47A5F}" type="slidenum">
              <a:rPr lang="fr-FR" smtClean="0"/>
              <a:t>14</a:t>
            </a:fld>
            <a:endParaRPr lang="fr-FR"/>
          </a:p>
        </p:txBody>
      </p:sp>
    </p:spTree>
    <p:extLst>
      <p:ext uri="{BB962C8B-B14F-4D97-AF65-F5344CB8AC3E}">
        <p14:creationId xmlns:p14="http://schemas.microsoft.com/office/powerpoint/2010/main" val="144117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B0F9AA-E808-46B0-A104-0C4CB735CA6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D456041-7556-4476-B7F7-FC23EB081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F321FC-BE22-4926-9C5B-A10B646AC1C6}"/>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D9AEBCFE-E6C0-4CA7-8ADD-FDF0F4D8270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E0355F2-0483-40EB-AE21-93A972798C4D}"/>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291504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D9A8EE-65CF-4C0C-AC79-579FA2F235D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6DF0332-5277-4794-A5E0-AAB9D463AB8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C3DA024-8D4E-4D97-9B29-FBBE900BB078}"/>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98722B4F-F814-4462-A674-20F0F6AD966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F9DE85C-4908-4740-B153-CDBB02AFC007}"/>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409157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529F75-0474-40E9-9304-92312F4D7CC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CF1052-29BD-4346-8F55-5F2C855808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AB891B-EA24-465B-B0ED-46604F9CBA5F}"/>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B6CBFB26-6D67-43E4-8BB9-499042F3AEE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1AEE24-B3B3-45B6-8EA0-445DB78C9C21}"/>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207693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1412F3-072E-4EB4-AFBD-CA2A9ACE30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4FFD5F-5C47-41AE-B712-972FCFC8BFB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87534AE-C822-41F9-80B0-670122C36AFA}"/>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61FAB400-4BED-4819-922B-14EB24A9F3A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F343F5-5CAA-4A34-A2D5-0028AAE472B7}"/>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1128538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089531-30A5-462D-BE17-12A22A2C76A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7DD6BF2-BE09-46D9-B13E-E66E4F3D38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BAB32FD-0349-4E9B-BC72-CDEB6E2CB57E}"/>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C28767FF-FEA8-4178-812D-B1260639F9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CDB204-38C2-4750-8140-94FF686FCD23}"/>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2464250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4AD4B6-4EEE-4C77-B1CA-E60CF0917CD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A5BD353-F454-4453-BF83-C9488DA168A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470C8F2-4077-48D1-B17B-AE5D62DDF96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98BF0C6-9407-4C33-9468-ED9F1A822B4C}"/>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6" name="Espace réservé du pied de page 5">
            <a:extLst>
              <a:ext uri="{FF2B5EF4-FFF2-40B4-BE49-F238E27FC236}">
                <a16:creationId xmlns:a16="http://schemas.microsoft.com/office/drawing/2014/main" id="{E22DBDB4-273E-4D67-A93D-601518E9FBD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34CE38F-262A-4FA6-9D48-ABCE590A89C2}"/>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1208595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7461C-506F-4678-9816-F6D694B32D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10B7BC4-3DAA-46C2-9CFB-DDFCF0043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132B8D3-33CE-451E-AB7F-8F9AF396DDE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2714970-1007-41F3-A2DC-1292B0A5D6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27EB1A3-5BF2-47E9-881A-5FB4E339B6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DAD2530-B532-4D51-A3B8-05E21C1AE775}"/>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8" name="Espace réservé du pied de page 7">
            <a:extLst>
              <a:ext uri="{FF2B5EF4-FFF2-40B4-BE49-F238E27FC236}">
                <a16:creationId xmlns:a16="http://schemas.microsoft.com/office/drawing/2014/main" id="{BE58AFB4-7A7D-4EF3-9A6E-F47ED8D2404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F45A1F-FD9B-47A4-B7A8-D7658F32D355}"/>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90158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2CA51-E3A3-4B2D-81E5-B8BD991E33A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60F1DAE-DA20-4450-8BDF-462EC7BE147C}"/>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4" name="Espace réservé du pied de page 3">
            <a:extLst>
              <a:ext uri="{FF2B5EF4-FFF2-40B4-BE49-F238E27FC236}">
                <a16:creationId xmlns:a16="http://schemas.microsoft.com/office/drawing/2014/main" id="{4454232D-CF8E-4AE2-A953-B3ECE8C3CCC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6CF2AB-3987-4A13-BECC-3CA6FE391B98}"/>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17035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77D598C-492A-4B91-81AA-08A7A4E637FB}"/>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3" name="Espace réservé du pied de page 2">
            <a:extLst>
              <a:ext uri="{FF2B5EF4-FFF2-40B4-BE49-F238E27FC236}">
                <a16:creationId xmlns:a16="http://schemas.microsoft.com/office/drawing/2014/main" id="{8DA15CCF-5805-43E3-B512-390869B9B34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FDEF5A-3B48-4804-9A76-9335109D6C7A}"/>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1385022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39CABA-7581-4C62-8D18-91EACB091F7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08E4D86-9E2D-4CB5-BBAB-B6409808E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E00F3F4-B142-4248-9DCD-A116ED5D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8DB1577-CB7B-4A7A-A29D-9470A9CF10DB}"/>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6" name="Espace réservé du pied de page 5">
            <a:extLst>
              <a:ext uri="{FF2B5EF4-FFF2-40B4-BE49-F238E27FC236}">
                <a16:creationId xmlns:a16="http://schemas.microsoft.com/office/drawing/2014/main" id="{80C8A850-2765-41D1-9EB7-43F52E33C6E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8569FE1-66EB-40E0-A918-E7EA2D81218C}"/>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89970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D99F5F-1263-4541-BFE8-64C7431E808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A393681-52DC-454C-A4BB-8482C3BF6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6F508F8-67AE-436E-994F-9FF55A53F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29DF724-BC7A-406C-A385-CA5F6492986C}"/>
              </a:ext>
            </a:extLst>
          </p:cNvPr>
          <p:cNvSpPr>
            <a:spLocks noGrp="1"/>
          </p:cNvSpPr>
          <p:nvPr>
            <p:ph type="dt" sz="half" idx="10"/>
          </p:nvPr>
        </p:nvSpPr>
        <p:spPr/>
        <p:txBody>
          <a:bodyPr/>
          <a:lstStyle/>
          <a:p>
            <a:fld id="{2B0AC2F2-11E9-438B-9F87-72DEEF716CD2}" type="datetimeFigureOut">
              <a:rPr lang="fr-FR" smtClean="0"/>
              <a:t>09/02/2021</a:t>
            </a:fld>
            <a:endParaRPr lang="fr-FR"/>
          </a:p>
        </p:txBody>
      </p:sp>
      <p:sp>
        <p:nvSpPr>
          <p:cNvPr id="6" name="Espace réservé du pied de page 5">
            <a:extLst>
              <a:ext uri="{FF2B5EF4-FFF2-40B4-BE49-F238E27FC236}">
                <a16:creationId xmlns:a16="http://schemas.microsoft.com/office/drawing/2014/main" id="{033B0AEB-FE51-4C50-9100-21FCE25F1D3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6931E7C-2877-4E70-B8D6-1EFBEE9277A0}"/>
              </a:ext>
            </a:extLst>
          </p:cNvPr>
          <p:cNvSpPr>
            <a:spLocks noGrp="1"/>
          </p:cNvSpPr>
          <p:nvPr>
            <p:ph type="sldNum" sz="quarter" idx="12"/>
          </p:nvPr>
        </p:nvSpPr>
        <p:spPr/>
        <p:txBody>
          <a:bodyPr/>
          <a:lstStyle/>
          <a:p>
            <a:fld id="{4471D98B-C034-4177-99A3-2D4416E49B25}" type="slidenum">
              <a:rPr lang="fr-FR" smtClean="0"/>
              <a:t>‹N°›</a:t>
            </a:fld>
            <a:endParaRPr lang="fr-FR"/>
          </a:p>
        </p:txBody>
      </p:sp>
    </p:spTree>
    <p:extLst>
      <p:ext uri="{BB962C8B-B14F-4D97-AF65-F5344CB8AC3E}">
        <p14:creationId xmlns:p14="http://schemas.microsoft.com/office/powerpoint/2010/main" val="85009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3BB64E7-2C8D-40C5-9302-9D1FC2174A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38ACE05-07B3-4A8A-A632-252091FC9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674CEA-1CE0-4B81-97DE-92785AB23A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AC2F2-11E9-438B-9F87-72DEEF716CD2}" type="datetimeFigureOut">
              <a:rPr lang="fr-FR" smtClean="0"/>
              <a:t>09/02/2021</a:t>
            </a:fld>
            <a:endParaRPr lang="fr-FR"/>
          </a:p>
        </p:txBody>
      </p:sp>
      <p:sp>
        <p:nvSpPr>
          <p:cNvPr id="5" name="Espace réservé du pied de page 4">
            <a:extLst>
              <a:ext uri="{FF2B5EF4-FFF2-40B4-BE49-F238E27FC236}">
                <a16:creationId xmlns:a16="http://schemas.microsoft.com/office/drawing/2014/main" id="{3FE8A35F-E500-484A-9326-5C7AE7467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5749033-FD9E-4A9A-AEB7-104D8BE8F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1D98B-C034-4177-99A3-2D4416E49B25}" type="slidenum">
              <a:rPr lang="fr-FR" smtClean="0"/>
              <a:t>‹N°›</a:t>
            </a:fld>
            <a:endParaRPr lang="fr-FR"/>
          </a:p>
        </p:txBody>
      </p:sp>
    </p:spTree>
    <p:extLst>
      <p:ext uri="{BB962C8B-B14F-4D97-AF65-F5344CB8AC3E}">
        <p14:creationId xmlns:p14="http://schemas.microsoft.com/office/powerpoint/2010/main" val="1044819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4.bp.blogspot.com/-ewh93Wg7Glw/VBp_gKE9R3I/AAAAAAAANeE/GZmvuW8j2qI/s1600/goodbye-lenin%2Bposter.jpg" TargetMode="External"/><Relationship Id="rId3" Type="http://schemas.openxmlformats.org/officeDocument/2006/relationships/hyperlink" Target="https://mm.tt/1705168786?t=SJMt48j3uG" TargetMode="External"/><Relationship Id="rId7" Type="http://schemas.openxmlformats.org/officeDocument/2006/relationships/hyperlink" Target="https://th.bing.com/th/id/OIP.B2x04OSurQpiffiAfvkcuQHaE8?pid=Api&amp;rs=1"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psychologytoday.com/us/blog/the-many-faces-anxiety-and-trauma/201911/joker-powerful-psychological-drama" TargetMode="External"/><Relationship Id="rId5" Type="http://schemas.openxmlformats.org/officeDocument/2006/relationships/hyperlink" Target="https://archive.org/details/1984GeorgeOrwell_201810/mode/2up" TargetMode="External"/><Relationship Id="rId4" Type="http://schemas.openxmlformats.org/officeDocument/2006/relationships/hyperlink" Target="https://archive.org/details/in.ernet.dli.2015.507266/page/n183/mode/2up" TargetMode="External"/><Relationship Id="rId9" Type="http://schemas.openxmlformats.org/officeDocument/2006/relationships/hyperlink" Target="https://www.owleyes.org/text/importance-being/read/act-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4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The Truman Show</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Truman In his bathroom in the morning</a:t>
            </a:r>
            <a:endParaRPr lang="en-GB" sz="5400" dirty="0">
              <a:solidFill>
                <a:schemeClr val="bg1"/>
              </a:solidFill>
              <a:latin typeface="OpenDyslexicMono" panose="00000500000000000000" pitchFamily="2" charset="0"/>
            </a:endParaRPr>
          </a:p>
        </p:txBody>
      </p:sp>
      <p:sp>
        <p:nvSpPr>
          <p:cNvPr id="15" name="Rectangle 14">
            <a:extLst>
              <a:ext uri="{FF2B5EF4-FFF2-40B4-BE49-F238E27FC236}">
                <a16:creationId xmlns:a16="http://schemas.microsoft.com/office/drawing/2014/main" id="{C3CC6466-B7AC-45CF-9568-FD48063386B8}"/>
              </a:ext>
            </a:extLst>
          </p:cNvPr>
          <p:cNvSpPr/>
          <p:nvPr/>
        </p:nvSpPr>
        <p:spPr>
          <a:xfrm>
            <a:off x="757238" y="2035969"/>
            <a:ext cx="3486150" cy="4607719"/>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9AB9D163-896A-4F7C-8161-2636737D5BA4}"/>
              </a:ext>
            </a:extLst>
          </p:cNvPr>
          <p:cNvSpPr txBox="1"/>
          <p:nvPr/>
        </p:nvSpPr>
        <p:spPr>
          <a:xfrm>
            <a:off x="750094" y="2035969"/>
            <a:ext cx="3507581" cy="4607719"/>
          </a:xfrm>
          <a:prstGeom prst="rect">
            <a:avLst/>
          </a:prstGeom>
          <a:noFill/>
        </p:spPr>
        <p:txBody>
          <a:bodyPr wrap="square" rtlCol="0">
            <a:spAutoFit/>
          </a:bodyPr>
          <a:lstStyle/>
          <a:p>
            <a:endParaRPr lang="fr-FR" dirty="0"/>
          </a:p>
        </p:txBody>
      </p:sp>
      <p:pic>
        <p:nvPicPr>
          <p:cNvPr id="9" name="Image 8">
            <a:extLst>
              <a:ext uri="{FF2B5EF4-FFF2-40B4-BE49-F238E27FC236}">
                <a16:creationId xmlns:a16="http://schemas.microsoft.com/office/drawing/2014/main" id="{683ACE85-F4AF-4577-8F8A-65DCE5B33076}"/>
              </a:ext>
            </a:extLst>
          </p:cNvPr>
          <p:cNvPicPr/>
          <p:nvPr/>
        </p:nvPicPr>
        <p:blipFill>
          <a:blip r:embed="rId4"/>
          <a:stretch>
            <a:fillRect/>
          </a:stretch>
        </p:blipFill>
        <p:spPr>
          <a:xfrm>
            <a:off x="2526663" y="2080261"/>
            <a:ext cx="6625749" cy="4416934"/>
          </a:xfrm>
          <a:prstGeom prst="rect">
            <a:avLst/>
          </a:prstGeom>
        </p:spPr>
      </p:pic>
    </p:spTree>
    <p:extLst>
      <p:ext uri="{BB962C8B-B14F-4D97-AF65-F5344CB8AC3E}">
        <p14:creationId xmlns:p14="http://schemas.microsoft.com/office/powerpoint/2010/main" val="32181861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6F1EE-5211-4ED4-B878-04AD8224F191}"/>
              </a:ext>
            </a:extLst>
          </p:cNvPr>
          <p:cNvPicPr>
            <a:picLocks noChangeAspect="1"/>
          </p:cNvPicPr>
          <p:nvPr/>
        </p:nvPicPr>
        <p:blipFill rotWithShape="1">
          <a:blip r:embed="rId2"/>
          <a:srcRect t="9091" r="21657" b="-1"/>
          <a:stretch/>
        </p:blipFill>
        <p:spPr>
          <a:xfrm>
            <a:off x="6355442" y="10"/>
            <a:ext cx="5836558" cy="5130404"/>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ZoneTexte 1">
            <a:extLst>
              <a:ext uri="{FF2B5EF4-FFF2-40B4-BE49-F238E27FC236}">
                <a16:creationId xmlns:a16="http://schemas.microsoft.com/office/drawing/2014/main" id="{CB50635D-2D1D-4362-8CF3-64D3C8452BF8}"/>
              </a:ext>
            </a:extLst>
          </p:cNvPr>
          <p:cNvSpPr txBox="1"/>
          <p:nvPr/>
        </p:nvSpPr>
        <p:spPr>
          <a:xfrm>
            <a:off x="841248" y="797442"/>
            <a:ext cx="6270964" cy="239045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Destroys oneself and makes one horrible</a:t>
            </a:r>
          </a:p>
        </p:txBody>
      </p:sp>
      <p:sp>
        <p:nvSpPr>
          <p:cNvPr id="8" name="Freeform: Shape 7">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48043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Joker: A Powerful Psychological Drama</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err="1">
                <a:solidFill>
                  <a:schemeClr val="bg1"/>
                </a:solidFill>
                <a:effectLst/>
                <a:latin typeface="OpenDyslexicMono" panose="00000500000000000000" pitchFamily="2" charset="0"/>
                <a:ea typeface="Times New Roman" panose="02020603050405020304" pitchFamily="18" charset="0"/>
              </a:rPr>
              <a:t>Arash</a:t>
            </a:r>
            <a:r>
              <a:rPr lang="en-GB" sz="2800" kern="1400" dirty="0">
                <a:solidFill>
                  <a:schemeClr val="bg1"/>
                </a:solidFill>
                <a:effectLst/>
                <a:latin typeface="OpenDyslexicMono" panose="00000500000000000000" pitchFamily="2" charset="0"/>
                <a:ea typeface="Times New Roman" panose="02020603050405020304" pitchFamily="18" charset="0"/>
              </a:rPr>
              <a:t> </a:t>
            </a:r>
            <a:r>
              <a:rPr lang="en-GB" sz="2800" kern="1400" dirty="0" err="1">
                <a:solidFill>
                  <a:schemeClr val="bg1"/>
                </a:solidFill>
                <a:effectLst/>
                <a:latin typeface="OpenDyslexicMono" panose="00000500000000000000" pitchFamily="2" charset="0"/>
                <a:ea typeface="Times New Roman" panose="02020603050405020304" pitchFamily="18" charset="0"/>
              </a:rPr>
              <a:t>Javanbakht</a:t>
            </a:r>
            <a:r>
              <a:rPr lang="en-GB" sz="2800" kern="1400" dirty="0">
                <a:solidFill>
                  <a:schemeClr val="bg1"/>
                </a:solidFill>
                <a:effectLst/>
                <a:latin typeface="OpenDyslexicMono" panose="00000500000000000000" pitchFamily="2" charset="0"/>
                <a:ea typeface="Times New Roman" panose="02020603050405020304" pitchFamily="18" charset="0"/>
              </a:rPr>
              <a:t> M.D.</a:t>
            </a:r>
            <a:endParaRPr lang="en-GB" sz="5400" dirty="0">
              <a:solidFill>
                <a:schemeClr val="bg1"/>
              </a:solidFill>
              <a:latin typeface="OpenDyslexicMono" panose="00000500000000000000" pitchFamily="2" charset="0"/>
            </a:endParaRPr>
          </a:p>
        </p:txBody>
      </p:sp>
      <p:sp>
        <p:nvSpPr>
          <p:cNvPr id="20" name="ZoneTexte 19">
            <a:extLst>
              <a:ext uri="{FF2B5EF4-FFF2-40B4-BE49-F238E27FC236}">
                <a16:creationId xmlns:a16="http://schemas.microsoft.com/office/drawing/2014/main" id="{9AB9D163-896A-4F7C-8161-2636737D5BA4}"/>
              </a:ext>
            </a:extLst>
          </p:cNvPr>
          <p:cNvSpPr txBox="1"/>
          <p:nvPr/>
        </p:nvSpPr>
        <p:spPr>
          <a:xfrm>
            <a:off x="640080" y="2677834"/>
            <a:ext cx="10652760" cy="3170099"/>
          </a:xfrm>
          <a:prstGeom prst="rect">
            <a:avLst/>
          </a:prstGeom>
          <a:noFill/>
        </p:spPr>
        <p:txBody>
          <a:bodyPr wrap="square" rtlCol="0">
            <a:spAutoFit/>
          </a:bodyPr>
          <a:lstStyle/>
          <a:p>
            <a:pPr algn="just">
              <a:spcBef>
                <a:spcPts val="200"/>
              </a:spcBef>
            </a:pPr>
            <a:r>
              <a:rPr lang="en-US" sz="2000" b="1" kern="140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Beginning: A Sad Child and a Man Lost in Chaos</a:t>
            </a:r>
            <a:endParaRPr lang="fr-FR" sz="2000" b="1" kern="140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kern="1400" dirty="0">
                <a:solidFill>
                  <a:srgbClr val="000000"/>
                </a:solidFill>
                <a:effectLst/>
                <a:latin typeface="Times New Roman" panose="02020603050405020304" pitchFamily="18" charset="0"/>
                <a:ea typeface="Times New Roman" panose="02020603050405020304" pitchFamily="18" charset="0"/>
              </a:rPr>
              <a:t>Arthur is deeply sad and confused. His job contradicts his feelings, which he hides behind the makeup. He was beaten up by others, physically and emotionally, all his life. Every day he came home to take care of a mother who was not able to care for him when he was a child. A mother who had raised him in a distorted reality: Things are good although they are terrible. Arthur is deeply confused about his place in the world, what is real, and what is fantasy.</a:t>
            </a:r>
            <a:endParaRPr lang="fr-FR" sz="2000" kern="1400" dirty="0">
              <a:solidFill>
                <a:srgbClr val="000000"/>
              </a:solidFill>
              <a:effectLst/>
              <a:latin typeface="Times New Roman" panose="02020603050405020304" pitchFamily="18" charset="0"/>
              <a:ea typeface="Times New Roman" panose="02020603050405020304" pitchFamily="18" charset="0"/>
            </a:endParaRPr>
          </a:p>
          <a:p>
            <a:pPr algn="just"/>
            <a:r>
              <a:rPr lang="en-US" sz="2000" kern="1400" dirty="0">
                <a:solidFill>
                  <a:srgbClr val="000000"/>
                </a:solidFill>
                <a:effectLst/>
                <a:latin typeface="Times New Roman" panose="02020603050405020304" pitchFamily="18" charset="0"/>
                <a:ea typeface="Times New Roman" panose="02020603050405020304" pitchFamily="18" charset="0"/>
              </a:rPr>
              <a:t>When alone, Arthur is most of the time naked, a clear contrast to his daily life hiding behind a mask. He does not have a sense of identity; instead, he is empty. He colors his emptiness with makeup, and his deep agony with a fake smile drawn on his face. Then, are the terribly untimely, annoying, and agonizing laughter attacks.</a:t>
            </a:r>
            <a:endParaRPr lang="fr-FR" sz="2000" kern="1400" dirty="0">
              <a:solidFill>
                <a:srgbClr val="000000"/>
              </a:solidFill>
              <a:effectLst/>
              <a:latin typeface="Times New Roman" panose="02020603050405020304" pitchFamily="18" charset="0"/>
              <a:ea typeface="Times New Roman" panose="02020603050405020304" pitchFamily="18" charset="0"/>
            </a:endParaRPr>
          </a:p>
        </p:txBody>
      </p:sp>
      <p:sp>
        <p:nvSpPr>
          <p:cNvPr id="3" name="ZoneTexte 2">
            <a:extLst>
              <a:ext uri="{FF2B5EF4-FFF2-40B4-BE49-F238E27FC236}">
                <a16:creationId xmlns:a16="http://schemas.microsoft.com/office/drawing/2014/main" id="{EAB6E235-F98A-429D-B1A2-C8B1DDF90BAD}"/>
              </a:ext>
            </a:extLst>
          </p:cNvPr>
          <p:cNvSpPr txBox="1"/>
          <p:nvPr/>
        </p:nvSpPr>
        <p:spPr>
          <a:xfrm>
            <a:off x="4028661" y="6001821"/>
            <a:ext cx="6984113" cy="369332"/>
          </a:xfrm>
          <a:prstGeom prst="rect">
            <a:avLst/>
          </a:prstGeom>
          <a:noFill/>
        </p:spPr>
        <p:txBody>
          <a:bodyPr wrap="square" rtlCol="0">
            <a:spAutoFit/>
          </a:bodyPr>
          <a:lstStyle/>
          <a:p>
            <a:r>
              <a:rPr lang="en-US" dirty="0"/>
              <a:t>Psychology today, 2018</a:t>
            </a:r>
          </a:p>
        </p:txBody>
      </p:sp>
    </p:spTree>
    <p:extLst>
      <p:ext uri="{BB962C8B-B14F-4D97-AF65-F5344CB8AC3E}">
        <p14:creationId xmlns:p14="http://schemas.microsoft.com/office/powerpoint/2010/main" val="37787981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04C0E5DA-5624-49BC-AC1E-30229AA5B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709"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25E157ED-E992-43F3-9A84-96C30A5C4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301542"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ZoneTexte 1">
            <a:extLst>
              <a:ext uri="{FF2B5EF4-FFF2-40B4-BE49-F238E27FC236}">
                <a16:creationId xmlns:a16="http://schemas.microsoft.com/office/drawing/2014/main" id="{30DE06D2-D414-4A43-9F90-D4062A273657}"/>
              </a:ext>
            </a:extLst>
          </p:cNvPr>
          <p:cNvSpPr txBox="1"/>
          <p:nvPr/>
        </p:nvSpPr>
        <p:spPr>
          <a:xfrm>
            <a:off x="2060812" y="1533463"/>
            <a:ext cx="4101152" cy="35142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200" kern="1200">
                <a:solidFill>
                  <a:schemeClr val="tx1"/>
                </a:solidFill>
                <a:latin typeface="+mj-lt"/>
                <a:ea typeface="+mj-ea"/>
                <a:cs typeface="+mj-cs"/>
              </a:rPr>
              <a:t>Makes worse to make better</a:t>
            </a:r>
          </a:p>
        </p:txBody>
      </p:sp>
      <p:sp>
        <p:nvSpPr>
          <p:cNvPr id="13" name="Oval 12">
            <a:extLst>
              <a:ext uri="{FF2B5EF4-FFF2-40B4-BE49-F238E27FC236}">
                <a16:creationId xmlns:a16="http://schemas.microsoft.com/office/drawing/2014/main" id="{AEFD253A-9BCA-430B-979A-AA2F8445D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360" y="3024171"/>
            <a:ext cx="435428" cy="435428"/>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4696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Goodbye Lenin!</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Wolfgang Becker</a:t>
            </a:r>
            <a:endParaRPr lang="en-GB" sz="5400" dirty="0">
              <a:solidFill>
                <a:schemeClr val="bg1"/>
              </a:solidFill>
              <a:latin typeface="OpenDyslexicMono" panose="00000500000000000000" pitchFamily="2" charset="0"/>
            </a:endParaRPr>
          </a:p>
        </p:txBody>
      </p:sp>
      <p:sp>
        <p:nvSpPr>
          <p:cNvPr id="15" name="Rectangle 14">
            <a:extLst>
              <a:ext uri="{FF2B5EF4-FFF2-40B4-BE49-F238E27FC236}">
                <a16:creationId xmlns:a16="http://schemas.microsoft.com/office/drawing/2014/main" id="{C3CC6466-B7AC-45CF-9568-FD48063386B8}"/>
              </a:ext>
            </a:extLst>
          </p:cNvPr>
          <p:cNvSpPr/>
          <p:nvPr/>
        </p:nvSpPr>
        <p:spPr>
          <a:xfrm>
            <a:off x="4304824" y="1859756"/>
            <a:ext cx="3486150" cy="4607719"/>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DE9218E-CCB9-49A0-A9CD-C8DE6ED5452C}"/>
              </a:ext>
            </a:extLst>
          </p:cNvPr>
          <p:cNvPicPr>
            <a:picLocks noChangeAspect="1"/>
          </p:cNvPicPr>
          <p:nvPr/>
        </p:nvPicPr>
        <p:blipFill>
          <a:blip r:embed="rId4"/>
          <a:stretch>
            <a:fillRect/>
          </a:stretch>
        </p:blipFill>
        <p:spPr>
          <a:xfrm>
            <a:off x="4331018" y="1920992"/>
            <a:ext cx="3421856" cy="4837672"/>
          </a:xfrm>
          <a:prstGeom prst="rect">
            <a:avLst/>
          </a:prstGeom>
        </p:spPr>
      </p:pic>
    </p:spTree>
    <p:extLst>
      <p:ext uri="{BB962C8B-B14F-4D97-AF65-F5344CB8AC3E}">
        <p14:creationId xmlns:p14="http://schemas.microsoft.com/office/powerpoint/2010/main" val="2191189179"/>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Charlie Chaplin:</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Modern Times</a:t>
            </a:r>
            <a:endParaRPr lang="en-GB" sz="5400" dirty="0">
              <a:solidFill>
                <a:schemeClr val="bg1"/>
              </a:solidFill>
              <a:latin typeface="OpenDyslexicMono" panose="00000500000000000000" pitchFamily="2" charset="0"/>
            </a:endParaRPr>
          </a:p>
        </p:txBody>
      </p:sp>
      <p:sp>
        <p:nvSpPr>
          <p:cNvPr id="15" name="Rectangle 14">
            <a:extLst>
              <a:ext uri="{FF2B5EF4-FFF2-40B4-BE49-F238E27FC236}">
                <a16:creationId xmlns:a16="http://schemas.microsoft.com/office/drawing/2014/main" id="{C3CC6466-B7AC-45CF-9568-FD48063386B8}"/>
              </a:ext>
            </a:extLst>
          </p:cNvPr>
          <p:cNvSpPr/>
          <p:nvPr/>
        </p:nvSpPr>
        <p:spPr>
          <a:xfrm>
            <a:off x="757238" y="2035969"/>
            <a:ext cx="3486150" cy="4607719"/>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CB0F594A-282E-4179-9BDD-CC711ED0DF03}"/>
              </a:ext>
            </a:extLst>
          </p:cNvPr>
          <p:cNvSpPr txBox="1"/>
          <p:nvPr/>
        </p:nvSpPr>
        <p:spPr>
          <a:xfrm>
            <a:off x="4336766" y="2425324"/>
            <a:ext cx="7579519" cy="4308872"/>
          </a:xfrm>
          <a:prstGeom prst="rect">
            <a:avLst/>
          </a:prstGeom>
          <a:noFill/>
        </p:spPr>
        <p:txBody>
          <a:bodyPr wrap="square" rtlCol="0">
            <a:spAutoFit/>
          </a:bodyPr>
          <a:lstStyle/>
          <a:p>
            <a:pPr algn="just">
              <a:spcBef>
                <a:spcPts val="1200"/>
              </a:spcBef>
            </a:pPr>
            <a:r>
              <a:rPr lang="en-US" sz="20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Explaining Modern Times from Charlie Chaplin:</a:t>
            </a:r>
            <a:endParaRPr lang="fr-FR" sz="20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pPr algn="just"/>
            <a:r>
              <a:rPr lang="en-US" sz="1600" kern="1400" dirty="0">
                <a:solidFill>
                  <a:srgbClr val="000000"/>
                </a:solidFill>
                <a:effectLst/>
                <a:latin typeface="Times New Roman" panose="02020603050405020304" pitchFamily="18" charset="0"/>
                <a:ea typeface="Times New Roman" panose="02020603050405020304" pitchFamily="18" charset="0"/>
              </a:rPr>
              <a:t>This film presents Charlie Chaplin in his Tramp persona, as a factory worker, employed on an assembly line. There, he is subjected to such indignities as being force-fed by a malfunctioning "feeding machine" and an accelerating assembly line where he screws nuts at an ever-increasing rate onto pieces of machinery. He finally suffers a nervous breakdown and runs amok; getting stuck within a machine and throwing the factory into chaos. He is sent to a hospital. Following his recovery, the now unemployed factory worker is mistakenly arrested as an instigator in a Communist demonstration. In jail, he accidentally ingests smuggled cocaine, mistaking it for salt. In his subsequent delirium, he avoids being put back in his cell. When he returns, he stumbles upon a jailbreak and knocks the convicts unconscious. He is hailed as a hero and given special treatment. When he is informed that he will soon be released due to his heroic actions, he argues unsuccessfully that he prefers life in jail.</a:t>
            </a:r>
            <a:endParaRPr lang="fr-FR" sz="1600" kern="1400" dirty="0">
              <a:solidFill>
                <a:srgbClr val="000000"/>
              </a:solidFill>
              <a:effectLst/>
              <a:latin typeface="Times New Roman" panose="02020603050405020304" pitchFamily="18" charset="0"/>
              <a:ea typeface="Times New Roman" panose="02020603050405020304" pitchFamily="18" charset="0"/>
            </a:endParaRPr>
          </a:p>
          <a:p>
            <a:pPr algn="just"/>
            <a:r>
              <a:rPr lang="en-US" sz="1600" kern="1400" dirty="0">
                <a:solidFill>
                  <a:srgbClr val="000000"/>
                </a:solidFill>
                <a:effectLst/>
                <a:latin typeface="Times New Roman" panose="02020603050405020304" pitchFamily="18" charset="0"/>
                <a:ea typeface="Times New Roman" panose="02020603050405020304" pitchFamily="18" charset="0"/>
              </a:rPr>
              <a:t> </a:t>
            </a:r>
            <a:endParaRPr lang="fr-FR" sz="1600" kern="1400" dirty="0">
              <a:solidFill>
                <a:srgbClr val="000000"/>
              </a:solidFill>
              <a:effectLst/>
              <a:latin typeface="Times New Roman" panose="02020603050405020304" pitchFamily="18" charset="0"/>
              <a:ea typeface="Times New Roman" panose="02020603050405020304" pitchFamily="18" charset="0"/>
            </a:endParaRPr>
          </a:p>
          <a:p>
            <a:r>
              <a:rPr lang="en-US" sz="1600" kern="1400" dirty="0">
                <a:solidFill>
                  <a:srgbClr val="000000"/>
                </a:solidFill>
                <a:effectLst/>
                <a:latin typeface="Times New Roman" panose="02020603050405020304" pitchFamily="18" charset="0"/>
                <a:ea typeface="Times New Roman" panose="02020603050405020304" pitchFamily="18" charset="0"/>
              </a:rPr>
              <a:t>This surprising behavior shows that sometimes, what we think is a good world, sometimes can be revealed as a form of hell and other times, it is what we generally think as hell actually is a suitable or good place. Such as the factory and the prison.</a:t>
            </a:r>
            <a:endParaRPr lang="fr-FR" dirty="0"/>
          </a:p>
        </p:txBody>
      </p:sp>
      <p:sp>
        <p:nvSpPr>
          <p:cNvPr id="20" name="ZoneTexte 19">
            <a:extLst>
              <a:ext uri="{FF2B5EF4-FFF2-40B4-BE49-F238E27FC236}">
                <a16:creationId xmlns:a16="http://schemas.microsoft.com/office/drawing/2014/main" id="{9AB9D163-896A-4F7C-8161-2636737D5BA4}"/>
              </a:ext>
            </a:extLst>
          </p:cNvPr>
          <p:cNvSpPr txBox="1"/>
          <p:nvPr/>
        </p:nvSpPr>
        <p:spPr>
          <a:xfrm>
            <a:off x="750094" y="2035969"/>
            <a:ext cx="3507581" cy="4607719"/>
          </a:xfrm>
          <a:prstGeom prst="rect">
            <a:avLst/>
          </a:prstGeom>
          <a:noFill/>
        </p:spPr>
        <p:txBody>
          <a:bodyPr wrap="square" rtlCol="0">
            <a:spAutoFit/>
          </a:bodyPr>
          <a:lstStyle/>
          <a:p>
            <a:endParaRPr lang="fr-FR" dirty="0"/>
          </a:p>
        </p:txBody>
      </p:sp>
      <p:pic>
        <p:nvPicPr>
          <p:cNvPr id="3" name="Image 2">
            <a:extLst>
              <a:ext uri="{FF2B5EF4-FFF2-40B4-BE49-F238E27FC236}">
                <a16:creationId xmlns:a16="http://schemas.microsoft.com/office/drawing/2014/main" id="{EF4A4E82-13AE-47D2-BD0A-28A157F80AD8}"/>
              </a:ext>
            </a:extLst>
          </p:cNvPr>
          <p:cNvPicPr>
            <a:picLocks noChangeAspect="1"/>
          </p:cNvPicPr>
          <p:nvPr/>
        </p:nvPicPr>
        <p:blipFill>
          <a:blip r:embed="rId3"/>
          <a:stretch>
            <a:fillRect/>
          </a:stretch>
        </p:blipFill>
        <p:spPr>
          <a:xfrm>
            <a:off x="973771" y="2071689"/>
            <a:ext cx="3109237" cy="4731643"/>
          </a:xfrm>
          <a:prstGeom prst="rect">
            <a:avLst/>
          </a:prstGeom>
        </p:spPr>
      </p:pic>
    </p:spTree>
    <p:extLst>
      <p:ext uri="{BB962C8B-B14F-4D97-AF65-F5344CB8AC3E}">
        <p14:creationId xmlns:p14="http://schemas.microsoft.com/office/powerpoint/2010/main" val="3074764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Conclusion</a:t>
            </a:r>
            <a:endParaRPr lang="en-GB" sz="5400" dirty="0">
              <a:solidFill>
                <a:schemeClr val="bg1"/>
              </a:solidFill>
              <a:latin typeface="OpenDyslexicMono" panose="00000500000000000000" pitchFamily="2" charset="0"/>
            </a:endParaRPr>
          </a:p>
        </p:txBody>
      </p:sp>
      <p:sp>
        <p:nvSpPr>
          <p:cNvPr id="6" name="ZoneTexte 5">
            <a:extLst>
              <a:ext uri="{FF2B5EF4-FFF2-40B4-BE49-F238E27FC236}">
                <a16:creationId xmlns:a16="http://schemas.microsoft.com/office/drawing/2014/main" id="{CB0F594A-282E-4179-9BDD-CC711ED0DF03}"/>
              </a:ext>
            </a:extLst>
          </p:cNvPr>
          <p:cNvSpPr txBox="1"/>
          <p:nvPr/>
        </p:nvSpPr>
        <p:spPr>
          <a:xfrm>
            <a:off x="685473" y="2753936"/>
            <a:ext cx="10396700" cy="2985433"/>
          </a:xfrm>
          <a:prstGeom prst="rect">
            <a:avLst/>
          </a:prstGeom>
          <a:noFill/>
        </p:spPr>
        <p:txBody>
          <a:bodyPr wrap="square" rtlCol="0">
            <a:spAutoFit/>
          </a:bodyPr>
          <a:lstStyle/>
          <a:p>
            <a:pPr algn="just">
              <a:spcBef>
                <a:spcPts val="1200"/>
              </a:spcBef>
            </a:pPr>
            <a:r>
              <a:rPr lang="en-US" sz="2800" b="1" kern="1400" dirty="0">
                <a:effectLst/>
                <a:latin typeface="Open Sans Semibold" panose="020B0706030804020204" pitchFamily="34" charset="0"/>
                <a:ea typeface="Times New Roman" panose="02020603050405020304" pitchFamily="18" charset="0"/>
                <a:cs typeface="Times New Roman" panose="02020603050405020304" pitchFamily="18" charset="0"/>
              </a:rPr>
              <a:t>To Conclude:</a:t>
            </a:r>
            <a:endParaRPr lang="fr-FR" sz="2800" b="1" kern="1400" dirty="0">
              <a:effectLst/>
              <a:latin typeface="Open Sans Semibold" panose="020B0706030804020204" pitchFamily="34" charset="0"/>
              <a:ea typeface="Times New Roman" panose="02020603050405020304" pitchFamily="18" charset="0"/>
              <a:cs typeface="Times New Roman" panose="02020603050405020304" pitchFamily="18" charset="0"/>
            </a:endParaRPr>
          </a:p>
          <a:p>
            <a:pPr algn="just"/>
            <a:r>
              <a:rPr lang="en-US" sz="2000" kern="1400" dirty="0">
                <a:solidFill>
                  <a:srgbClr val="000000"/>
                </a:solidFill>
                <a:latin typeface="Times New Roman" panose="02020603050405020304" pitchFamily="18" charset="0"/>
              </a:rPr>
              <a:t>Society can help you build yourself as it can destroy you. As seen in the previous documents, some have tried to improve their lives but then have fallen whereas others have chosen to fall. When faced with the truth, it isn’t always easy to pick yourself up when you realize that all you thought was real and all you thought you had was a complete or partial lie.</a:t>
            </a:r>
          </a:p>
          <a:p>
            <a:pPr algn="just"/>
            <a:r>
              <a:rPr lang="en-US" sz="2000" kern="1400" dirty="0">
                <a:solidFill>
                  <a:srgbClr val="000000"/>
                </a:solidFill>
                <a:latin typeface="Times New Roman" panose="02020603050405020304" pitchFamily="18" charset="0"/>
              </a:rPr>
              <a:t>A person’s desire to survive is so strong that what ever society might throw at them they will still pull through and adapt to new circumstances. So society can’t really ever totally destroy somebody but it can change them, for better, for worse. Another example is Primo Levi’s book “If this is a man” which</a:t>
            </a:r>
            <a:r>
              <a:rPr lang="en-US" sz="2000" kern="1400" dirty="0">
                <a:solidFill>
                  <a:srgbClr val="000000"/>
                </a:solidFill>
                <a:latin typeface="Times New Roman" panose="02020603050405020304" pitchFamily="18" charset="0"/>
                <a:cs typeface="Times New Roman" panose="02020603050405020304" pitchFamily="18" charset="0"/>
              </a:rPr>
              <a:t> beautifully illustrates the capacity of human nature to survive. </a:t>
            </a:r>
            <a:endParaRPr lang="en-US" sz="2000" kern="1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2022723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Dystopia</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Credits:</a:t>
            </a:r>
            <a:endParaRPr lang="en-GB" sz="5400" dirty="0">
              <a:solidFill>
                <a:schemeClr val="bg1"/>
              </a:solidFill>
              <a:latin typeface="OpenDyslexicMono" panose="00000500000000000000" pitchFamily="2" charset="0"/>
            </a:endParaRPr>
          </a:p>
        </p:txBody>
      </p:sp>
      <p:sp>
        <p:nvSpPr>
          <p:cNvPr id="4" name="ZoneTexte 3">
            <a:extLst>
              <a:ext uri="{FF2B5EF4-FFF2-40B4-BE49-F238E27FC236}">
                <a16:creationId xmlns:a16="http://schemas.microsoft.com/office/drawing/2014/main" id="{07B66F73-0C52-48CC-B6FC-93B850E05034}"/>
              </a:ext>
            </a:extLst>
          </p:cNvPr>
          <p:cNvSpPr txBox="1"/>
          <p:nvPr/>
        </p:nvSpPr>
        <p:spPr>
          <a:xfrm>
            <a:off x="714375" y="2916273"/>
            <a:ext cx="1141571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Of mice and men (When George shoots Lennie):</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5" name="ZoneTexte 4">
            <a:extLst>
              <a:ext uri="{FF2B5EF4-FFF2-40B4-BE49-F238E27FC236}">
                <a16:creationId xmlns:a16="http://schemas.microsoft.com/office/drawing/2014/main" id="{19A36E69-5BB4-406B-B6B0-DDF5AE379677}"/>
              </a:ext>
            </a:extLst>
          </p:cNvPr>
          <p:cNvSpPr txBox="1"/>
          <p:nvPr/>
        </p:nvSpPr>
        <p:spPr>
          <a:xfrm>
            <a:off x="714374" y="3515289"/>
            <a:ext cx="1029839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George Orwell – 1984 (Part I, Chapter 1):</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7" name="ZoneTexte 6">
            <a:extLst>
              <a:ext uri="{FF2B5EF4-FFF2-40B4-BE49-F238E27FC236}">
                <a16:creationId xmlns:a16="http://schemas.microsoft.com/office/drawing/2014/main" id="{C4E5F27F-D98C-4772-BAAE-7D99CA6CE3A4}"/>
              </a:ext>
            </a:extLst>
          </p:cNvPr>
          <p:cNvSpPr txBox="1"/>
          <p:nvPr/>
        </p:nvSpPr>
        <p:spPr>
          <a:xfrm>
            <a:off x="714375" y="4718165"/>
            <a:ext cx="10701338" cy="338554"/>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The joker (analysis):</a:t>
            </a:r>
            <a:endParaRPr lang="fr-FR" sz="1600" dirty="0"/>
          </a:p>
        </p:txBody>
      </p:sp>
      <p:sp>
        <p:nvSpPr>
          <p:cNvPr id="9" name="ZoneTexte 8">
            <a:extLst>
              <a:ext uri="{FF2B5EF4-FFF2-40B4-BE49-F238E27FC236}">
                <a16:creationId xmlns:a16="http://schemas.microsoft.com/office/drawing/2014/main" id="{3D654887-69D8-4235-A59F-EEC09FBA3A79}"/>
              </a:ext>
            </a:extLst>
          </p:cNvPr>
          <p:cNvSpPr txBox="1"/>
          <p:nvPr/>
        </p:nvSpPr>
        <p:spPr>
          <a:xfrm>
            <a:off x="714375" y="5490067"/>
            <a:ext cx="11415713"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The Truman Show (extract of the morning scene) :</a:t>
            </a:r>
            <a:endParaRPr lang="fr-FR" sz="1600" dirty="0"/>
          </a:p>
        </p:txBody>
      </p:sp>
      <p:sp>
        <p:nvSpPr>
          <p:cNvPr id="12" name="ZoneTexte 11">
            <a:extLst>
              <a:ext uri="{FF2B5EF4-FFF2-40B4-BE49-F238E27FC236}">
                <a16:creationId xmlns:a16="http://schemas.microsoft.com/office/drawing/2014/main" id="{67AD1A26-F941-4E7A-9A7A-EC0886FA9CCB}"/>
              </a:ext>
            </a:extLst>
          </p:cNvPr>
          <p:cNvSpPr txBox="1"/>
          <p:nvPr/>
        </p:nvSpPr>
        <p:spPr>
          <a:xfrm>
            <a:off x="714375" y="5977953"/>
            <a:ext cx="11356181"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Goodbye Lenin (cover) :</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3" name="ZoneTexte 2">
            <a:extLst>
              <a:ext uri="{FF2B5EF4-FFF2-40B4-BE49-F238E27FC236}">
                <a16:creationId xmlns:a16="http://schemas.microsoft.com/office/drawing/2014/main" id="{5A26EC83-9DBD-438B-9E66-0EDB70758B49}"/>
              </a:ext>
            </a:extLst>
          </p:cNvPr>
          <p:cNvSpPr txBox="1"/>
          <p:nvPr/>
        </p:nvSpPr>
        <p:spPr>
          <a:xfrm>
            <a:off x="714375" y="2366664"/>
            <a:ext cx="10622756" cy="338554"/>
          </a:xfrm>
          <a:prstGeom prst="rect">
            <a:avLst/>
          </a:prstGeom>
          <a:noFill/>
        </p:spPr>
        <p:txBody>
          <a:bodyPr wrap="square" rtlCol="0">
            <a:spAutoFit/>
          </a:bodyPr>
          <a:lstStyle/>
          <a:p>
            <a:pPr marL="285750" indent="-285750" algn="just">
              <a:buFont typeface="Arial" panose="020B0604020202020204" pitchFamily="34" charset="0"/>
              <a:buChar char="•"/>
            </a:pPr>
            <a:r>
              <a:rPr lang="en-US" sz="1600" kern="1400" dirty="0">
                <a:solidFill>
                  <a:srgbClr val="000000"/>
                </a:solidFill>
                <a:latin typeface="Times New Roman" panose="02020603050405020304" pitchFamily="18" charset="0"/>
                <a:ea typeface="Times New Roman" panose="02020603050405020304" pitchFamily="18" charset="0"/>
              </a:rPr>
              <a:t>Mind map (created by me):</a:t>
            </a:r>
            <a:endParaRPr lang="fr-FR" sz="1400" kern="1400" dirty="0">
              <a:solidFill>
                <a:srgbClr val="000000"/>
              </a:solidFill>
              <a:effectLst/>
              <a:latin typeface="Times New Roman" panose="02020603050405020304" pitchFamily="18" charset="0"/>
              <a:ea typeface="Times New Roman" panose="02020603050405020304" pitchFamily="18" charset="0"/>
            </a:endParaRPr>
          </a:p>
        </p:txBody>
      </p:sp>
      <p:sp>
        <p:nvSpPr>
          <p:cNvPr id="13" name="ZoneTexte 12">
            <a:extLst>
              <a:ext uri="{FF2B5EF4-FFF2-40B4-BE49-F238E27FC236}">
                <a16:creationId xmlns:a16="http://schemas.microsoft.com/office/drawing/2014/main" id="{91B464B4-7773-4D1A-A831-8BF6F291ACAB}"/>
              </a:ext>
            </a:extLst>
          </p:cNvPr>
          <p:cNvSpPr txBox="1"/>
          <p:nvPr/>
        </p:nvSpPr>
        <p:spPr>
          <a:xfrm>
            <a:off x="714375" y="2608984"/>
            <a:ext cx="10129837" cy="307777"/>
          </a:xfrm>
          <a:prstGeom prst="rect">
            <a:avLst/>
          </a:prstGeom>
          <a:noFill/>
        </p:spPr>
        <p:txBody>
          <a:bodyPr wrap="square" rtlCol="0">
            <a:spAutoFit/>
          </a:bodyPr>
          <a:lstStyle/>
          <a:p>
            <a:pPr marL="742950" lvl="1" indent="-285750" algn="just">
              <a:buFont typeface="Wingdings" panose="05000000000000000000" pitchFamily="2" charset="2"/>
              <a:buChar char="Ø"/>
            </a:pPr>
            <a:r>
              <a:rPr lang="en-US" sz="1400" u="sng" kern="1400" dirty="0">
                <a:solidFill>
                  <a:srgbClr val="000000"/>
                </a:solidFill>
                <a:effectLst/>
                <a:latin typeface="Times New Roman" panose="02020603050405020304" pitchFamily="18" charset="0"/>
                <a:ea typeface="Times New Roman" panose="02020603050405020304" pitchFamily="18" charset="0"/>
                <a:hlinkClick r:id="rId3"/>
              </a:rPr>
              <a:t>https://mm.tt/1705168786?t=SJMt48j3uG</a:t>
            </a:r>
            <a:endParaRPr lang="fr-FR" sz="1400" kern="1400" dirty="0">
              <a:solidFill>
                <a:srgbClr val="000000"/>
              </a:solidFill>
              <a:effectLst/>
              <a:latin typeface="Times New Roman" panose="02020603050405020304" pitchFamily="18" charset="0"/>
              <a:ea typeface="Times New Roman" panose="02020603050405020304" pitchFamily="18" charset="0"/>
            </a:endParaRPr>
          </a:p>
        </p:txBody>
      </p:sp>
      <p:sp>
        <p:nvSpPr>
          <p:cNvPr id="14" name="ZoneTexte 13">
            <a:extLst>
              <a:ext uri="{FF2B5EF4-FFF2-40B4-BE49-F238E27FC236}">
                <a16:creationId xmlns:a16="http://schemas.microsoft.com/office/drawing/2014/main" id="{04116867-E5B6-4FE1-BEF9-FFD143BC6F91}"/>
              </a:ext>
            </a:extLst>
          </p:cNvPr>
          <p:cNvSpPr txBox="1"/>
          <p:nvPr/>
        </p:nvSpPr>
        <p:spPr>
          <a:xfrm>
            <a:off x="714375" y="3131182"/>
            <a:ext cx="9144000" cy="307777"/>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sng"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hlinkClick r:id="rId4"/>
              </a:rPr>
              <a:t>https://archive.org/details/in.ernet.dli.2015.507266/page/n183/mode/2up</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16" name="ZoneTexte 15">
            <a:extLst>
              <a:ext uri="{FF2B5EF4-FFF2-40B4-BE49-F238E27FC236}">
                <a16:creationId xmlns:a16="http://schemas.microsoft.com/office/drawing/2014/main" id="{CB597F4A-91F7-4538-ACE5-D52B83D7F018}"/>
              </a:ext>
            </a:extLst>
          </p:cNvPr>
          <p:cNvSpPr txBox="1"/>
          <p:nvPr/>
        </p:nvSpPr>
        <p:spPr>
          <a:xfrm>
            <a:off x="714375" y="3734151"/>
            <a:ext cx="9816855" cy="307777"/>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sng"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hlinkClick r:id="rId5"/>
              </a:rPr>
              <a:t>https://archive.org/details/1984GeorgeOrwell_201810/mode/2up</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17" name="ZoneTexte 16">
            <a:extLst>
              <a:ext uri="{FF2B5EF4-FFF2-40B4-BE49-F238E27FC236}">
                <a16:creationId xmlns:a16="http://schemas.microsoft.com/office/drawing/2014/main" id="{B3656A93-3244-4338-96A0-87A0A34821C6}"/>
              </a:ext>
            </a:extLst>
          </p:cNvPr>
          <p:cNvSpPr txBox="1"/>
          <p:nvPr/>
        </p:nvSpPr>
        <p:spPr>
          <a:xfrm>
            <a:off x="714375" y="4921828"/>
            <a:ext cx="10551319" cy="307777"/>
          </a:xfrm>
          <a:prstGeom prst="rect">
            <a:avLst/>
          </a:prstGeom>
          <a:noFill/>
        </p:spPr>
        <p:txBody>
          <a:bodyPr wrap="square" rtlCol="0">
            <a:spAutoFit/>
          </a:bodyPr>
          <a:lstStyle/>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sng"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hlinkClick r:id="rId6"/>
              </a:rPr>
              <a:t>https://www.psychologytoday.com/us/blog/the-many-faces-anxiety-and-trauma/201911/joker-powerful-psychological-drama</a:t>
            </a:r>
            <a:endParaRPr lang="fr-FR" sz="1600" dirty="0"/>
          </a:p>
        </p:txBody>
      </p:sp>
      <p:sp>
        <p:nvSpPr>
          <p:cNvPr id="18" name="ZoneTexte 17">
            <a:extLst>
              <a:ext uri="{FF2B5EF4-FFF2-40B4-BE49-F238E27FC236}">
                <a16:creationId xmlns:a16="http://schemas.microsoft.com/office/drawing/2014/main" id="{56D7BF00-F31E-43BB-BD75-2A6A21D22120}"/>
              </a:ext>
            </a:extLst>
          </p:cNvPr>
          <p:cNvSpPr txBox="1"/>
          <p:nvPr/>
        </p:nvSpPr>
        <p:spPr>
          <a:xfrm>
            <a:off x="714375" y="5683541"/>
            <a:ext cx="11356181" cy="307777"/>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sng"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hlinkClick r:id="rId7"/>
              </a:rPr>
              <a:t>https://th.bing.com/th/id/OIP.B2x04OSurQpiffiAfvkcuQHaE8?pid=Api&amp;rs=1</a:t>
            </a:r>
            <a:endParaRPr lang="fr-FR" dirty="0"/>
          </a:p>
        </p:txBody>
      </p:sp>
      <p:sp>
        <p:nvSpPr>
          <p:cNvPr id="21" name="ZoneTexte 20">
            <a:extLst>
              <a:ext uri="{FF2B5EF4-FFF2-40B4-BE49-F238E27FC236}">
                <a16:creationId xmlns:a16="http://schemas.microsoft.com/office/drawing/2014/main" id="{2B1F4B93-8700-416C-A8CC-12C81E485AF7}"/>
              </a:ext>
            </a:extLst>
          </p:cNvPr>
          <p:cNvSpPr txBox="1"/>
          <p:nvPr/>
        </p:nvSpPr>
        <p:spPr>
          <a:xfrm>
            <a:off x="714375" y="6178301"/>
            <a:ext cx="11301413" cy="307777"/>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sng"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hlinkClick r:id="rId8"/>
              </a:rPr>
              <a:t>https://4.bp.blogspot.com/-ewh93Wg7Glw/VBp_gKE9R3I/AAAAAAAANeE/GZmvuW8j2qI/s1600/goodbye-lenin%2Bposter.jpg</a:t>
            </a:r>
            <a:endParaRPr kumimoji="0" lang="fr-FR" sz="1400" b="0" i="0" u="none" strike="noStrike" kern="14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6" name="ZoneTexte 5">
            <a:extLst>
              <a:ext uri="{FF2B5EF4-FFF2-40B4-BE49-F238E27FC236}">
                <a16:creationId xmlns:a16="http://schemas.microsoft.com/office/drawing/2014/main" id="{E4ACC8DD-8BEC-4EA0-B05A-744F0B7089E4}"/>
              </a:ext>
            </a:extLst>
          </p:cNvPr>
          <p:cNvSpPr txBox="1"/>
          <p:nvPr/>
        </p:nvSpPr>
        <p:spPr>
          <a:xfrm>
            <a:off x="700085" y="4041928"/>
            <a:ext cx="11344275" cy="338554"/>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Oscar Wild, The importance of being Ernest</a:t>
            </a:r>
          </a:p>
        </p:txBody>
      </p:sp>
      <p:sp>
        <p:nvSpPr>
          <p:cNvPr id="15" name="ZoneTexte 14">
            <a:extLst>
              <a:ext uri="{FF2B5EF4-FFF2-40B4-BE49-F238E27FC236}">
                <a16:creationId xmlns:a16="http://schemas.microsoft.com/office/drawing/2014/main" id="{51773FE6-A532-4575-A4D8-FBAFD0F196B0}"/>
              </a:ext>
            </a:extLst>
          </p:cNvPr>
          <p:cNvSpPr txBox="1"/>
          <p:nvPr/>
        </p:nvSpPr>
        <p:spPr>
          <a:xfrm>
            <a:off x="1179226" y="4379994"/>
            <a:ext cx="10853228" cy="307777"/>
          </a:xfrm>
          <a:prstGeom prst="rect">
            <a:avLst/>
          </a:prstGeom>
          <a:noFill/>
        </p:spPr>
        <p:txBody>
          <a:bodyPr wrap="square" rtlCol="0">
            <a:spAutoFit/>
          </a:bodyPr>
          <a:lstStyle/>
          <a:p>
            <a:pPr marL="285750" indent="-285750">
              <a:buFont typeface="Wingdings" panose="05000000000000000000" pitchFamily="2" charset="2"/>
              <a:buChar char="Ø"/>
            </a:pPr>
            <a:r>
              <a:rPr lang="fr-FR" sz="1400" dirty="0">
                <a:hlinkClick r:id="rId9"/>
              </a:rPr>
              <a:t>https://www.owleyes.org/text/importance-being/read/act-i</a:t>
            </a:r>
            <a:endParaRPr lang="fr-FR" sz="1400" dirty="0"/>
          </a:p>
        </p:txBody>
      </p:sp>
    </p:spTree>
    <p:extLst>
      <p:ext uri="{BB962C8B-B14F-4D97-AF65-F5344CB8AC3E}">
        <p14:creationId xmlns:p14="http://schemas.microsoft.com/office/powerpoint/2010/main" val="270903459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3500"/>
                            </p:stCondLst>
                            <p:childTnLst>
                              <p:par>
                                <p:cTn id="30" presetID="2" presetClass="entr" presetSubtype="4"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par>
                          <p:cTn id="34" fill="hold">
                            <p:stCondLst>
                              <p:cond delay="4000"/>
                            </p:stCondLst>
                            <p:childTnLst>
                              <p:par>
                                <p:cTn id="35" presetID="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par>
                          <p:cTn id="39" fill="hold">
                            <p:stCondLst>
                              <p:cond delay="4500"/>
                            </p:stCondLst>
                            <p:childTnLst>
                              <p:par>
                                <p:cTn id="40" presetID="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5000"/>
                            </p:stCondLst>
                            <p:childTnLst>
                              <p:par>
                                <p:cTn id="45" presetID="2" presetClass="entr" presetSubtype="4" fill="hold" grpId="0" nodeType="afterEffect">
                                  <p:stCondLst>
                                    <p:cond delay="50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60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65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7000"/>
                            </p:stCondLst>
                            <p:childTnLst>
                              <p:par>
                                <p:cTn id="60" presetID="2" presetClass="entr" presetSubtype="4"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childTnLst>
                          </p:cTn>
                        </p:par>
                        <p:par>
                          <p:cTn id="64" fill="hold">
                            <p:stCondLst>
                              <p:cond delay="7500"/>
                            </p:stCondLst>
                            <p:childTnLst>
                              <p:par>
                                <p:cTn id="65" presetID="2" presetClass="entr" presetSubtype="4"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8000"/>
                            </p:stCondLst>
                            <p:childTnLst>
                              <p:par>
                                <p:cTn id="70" presetID="2" presetClass="entr" presetSubtype="4"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par>
                          <p:cTn id="74" fill="hold">
                            <p:stCondLst>
                              <p:cond delay="850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ppt_x"/>
                                          </p:val>
                                        </p:tav>
                                        <p:tav tm="100000">
                                          <p:val>
                                            <p:strVal val="#ppt_x"/>
                                          </p:val>
                                        </p:tav>
                                      </p:tavLst>
                                    </p:anim>
                                    <p:anim calcmode="lin" valueType="num">
                                      <p:cBhvr additive="base">
                                        <p:cTn id="7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9" grpId="0"/>
      <p:bldP spid="12" grpId="0"/>
      <p:bldP spid="3" grpId="0"/>
      <p:bldP spid="13" grpId="0"/>
      <p:bldP spid="14" grpId="0"/>
      <p:bldP spid="16" grpId="0"/>
      <p:bldP spid="17" grpId="0"/>
      <p:bldP spid="18" grpId="0"/>
      <p:bldP spid="21" grpId="0"/>
      <p:bldP spid="6"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B8408C1-E934-4293-A48B-1320426AD861}"/>
              </a:ext>
            </a:extLst>
          </p:cNvPr>
          <p:cNvSpPr txBox="1"/>
          <p:nvPr/>
        </p:nvSpPr>
        <p:spPr>
          <a:xfrm>
            <a:off x="596348" y="503583"/>
            <a:ext cx="10654748" cy="369332"/>
          </a:xfrm>
          <a:prstGeom prst="rect">
            <a:avLst/>
          </a:prstGeom>
          <a:noFill/>
        </p:spPr>
        <p:txBody>
          <a:bodyPr wrap="square" rtlCol="0">
            <a:spAutoFit/>
          </a:bodyPr>
          <a:lstStyle/>
          <a:p>
            <a:r>
              <a:rPr lang="fr-FR" dirty="0"/>
              <a:t>Bullet Descriptions</a:t>
            </a:r>
          </a:p>
        </p:txBody>
      </p:sp>
      <p:sp>
        <p:nvSpPr>
          <p:cNvPr id="3" name="ZoneTexte 2">
            <a:extLst>
              <a:ext uri="{FF2B5EF4-FFF2-40B4-BE49-F238E27FC236}">
                <a16:creationId xmlns:a16="http://schemas.microsoft.com/office/drawing/2014/main" id="{2944222A-7B65-4E2E-A6D1-1E971E74D562}"/>
              </a:ext>
            </a:extLst>
          </p:cNvPr>
          <p:cNvSpPr txBox="1"/>
          <p:nvPr/>
        </p:nvSpPr>
        <p:spPr>
          <a:xfrm>
            <a:off x="596348" y="1033670"/>
            <a:ext cx="10204174" cy="923330"/>
          </a:xfrm>
          <a:prstGeom prst="rect">
            <a:avLst/>
          </a:prstGeom>
          <a:noFill/>
        </p:spPr>
        <p:txBody>
          <a:bodyPr wrap="square" rtlCol="0">
            <a:spAutoFit/>
          </a:bodyPr>
          <a:lstStyle/>
          <a:p>
            <a:r>
              <a:rPr lang="fr-FR" dirty="0"/>
              <a:t>Society destroys the </a:t>
            </a:r>
            <a:r>
              <a:rPr lang="fr-FR" dirty="0" err="1"/>
              <a:t>character</a:t>
            </a:r>
            <a:r>
              <a:rPr lang="fr-FR" dirty="0"/>
              <a:t> :</a:t>
            </a:r>
          </a:p>
          <a:p>
            <a:pPr marL="285750" indent="-285750">
              <a:buFont typeface="Arial" panose="020B0604020202020204" pitchFamily="34" charset="0"/>
              <a:buChar char="•"/>
            </a:pPr>
            <a:r>
              <a:rPr lang="fr-FR" dirty="0"/>
              <a:t>?To </a:t>
            </a:r>
            <a:r>
              <a:rPr lang="fr-FR" dirty="0" err="1"/>
              <a:t>make</a:t>
            </a:r>
            <a:r>
              <a:rPr lang="fr-FR" dirty="0"/>
              <a:t> </a:t>
            </a:r>
            <a:r>
              <a:rPr lang="fr-FR" dirty="0" err="1"/>
              <a:t>you</a:t>
            </a:r>
            <a:r>
              <a:rPr lang="fr-FR" dirty="0"/>
              <a:t> </a:t>
            </a:r>
            <a:r>
              <a:rPr lang="fr-FR" dirty="0" err="1"/>
              <a:t>better</a:t>
            </a:r>
            <a:r>
              <a:rPr lang="fr-FR" dirty="0"/>
              <a:t>?</a:t>
            </a:r>
          </a:p>
          <a:p>
            <a:pPr marL="285750" indent="-285750">
              <a:buFont typeface="Arial" panose="020B0604020202020204" pitchFamily="34" charset="0"/>
              <a:buChar char="•"/>
            </a:pPr>
            <a:r>
              <a:rPr lang="fr-FR" dirty="0"/>
              <a:t>?To </a:t>
            </a:r>
            <a:r>
              <a:rPr lang="fr-FR" dirty="0" err="1"/>
              <a:t>make</a:t>
            </a:r>
            <a:r>
              <a:rPr lang="fr-FR" dirty="0"/>
              <a:t> </a:t>
            </a:r>
            <a:r>
              <a:rPr lang="fr-FR" dirty="0" err="1"/>
              <a:t>you</a:t>
            </a:r>
            <a:r>
              <a:rPr lang="fr-FR" dirty="0"/>
              <a:t> </a:t>
            </a:r>
            <a:r>
              <a:rPr lang="fr-FR" dirty="0" err="1"/>
              <a:t>worse</a:t>
            </a:r>
            <a:r>
              <a:rPr lang="fr-FR" dirty="0"/>
              <a:t>?</a:t>
            </a:r>
          </a:p>
        </p:txBody>
      </p:sp>
    </p:spTree>
    <p:extLst>
      <p:ext uri="{BB962C8B-B14F-4D97-AF65-F5344CB8AC3E}">
        <p14:creationId xmlns:p14="http://schemas.microsoft.com/office/powerpoint/2010/main" val="80151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BEFAA3F-5126-4BBB-A8F0-7828E5C456FF}"/>
              </a:ext>
            </a:extLst>
          </p:cNvPr>
          <p:cNvSpPr>
            <a:spLocks noGrp="1"/>
          </p:cNvSpPr>
          <p:nvPr>
            <p:ph type="ctrTitle"/>
          </p:nvPr>
        </p:nvSpPr>
        <p:spPr>
          <a:xfrm>
            <a:off x="3045368" y="2043663"/>
            <a:ext cx="6105194" cy="1785387"/>
          </a:xfrm>
        </p:spPr>
        <p:txBody>
          <a:bodyPr>
            <a:normAutofit fontScale="90000"/>
          </a:bodyPr>
          <a:lstStyle/>
          <a:p>
            <a:r>
              <a:rPr lang="en-US" dirty="0">
                <a:solidFill>
                  <a:schemeClr val="bg1"/>
                </a:solidFill>
              </a:rPr>
              <a:t>Imagination</a:t>
            </a:r>
            <a:br>
              <a:rPr lang="en-US" dirty="0">
                <a:solidFill>
                  <a:schemeClr val="bg1"/>
                </a:solidFill>
              </a:rPr>
            </a:br>
            <a:r>
              <a:rPr lang="en-US" dirty="0">
                <a:solidFill>
                  <a:schemeClr val="accent4"/>
                </a:solidFill>
              </a:rPr>
              <a:t>Building and expressing yourself</a:t>
            </a:r>
          </a:p>
        </p:txBody>
      </p:sp>
      <p:sp>
        <p:nvSpPr>
          <p:cNvPr id="3" name="Sous-titre 2">
            <a:extLst>
              <a:ext uri="{FF2B5EF4-FFF2-40B4-BE49-F238E27FC236}">
                <a16:creationId xmlns:a16="http://schemas.microsoft.com/office/drawing/2014/main" id="{EEA30107-7D29-4F79-A044-0AF9833C0599}"/>
              </a:ext>
            </a:extLst>
          </p:cNvPr>
          <p:cNvSpPr>
            <a:spLocks noGrp="1"/>
          </p:cNvSpPr>
          <p:nvPr>
            <p:ph type="subTitle" idx="1"/>
          </p:nvPr>
        </p:nvSpPr>
        <p:spPr>
          <a:xfrm>
            <a:off x="3355761" y="3890161"/>
            <a:ext cx="5695960" cy="1285846"/>
          </a:xfrm>
        </p:spPr>
        <p:txBody>
          <a:bodyPr>
            <a:normAutofit fontScale="55000" lnSpcReduction="20000"/>
          </a:bodyPr>
          <a:lstStyle/>
          <a:p>
            <a:pPr>
              <a:lnSpc>
                <a:spcPct val="120000"/>
              </a:lnSpc>
            </a:pPr>
            <a:br>
              <a:rPr lang="fr-FR" i="1" kern="1400" spc="75" dirty="0">
                <a:solidFill>
                  <a:schemeClr val="bg1"/>
                </a:solidFill>
                <a:latin typeface="OpenDyslexic" panose="00000500000000000000" pitchFamily="2" charset="0"/>
                <a:ea typeface="Times New Roman" panose="02020603050405020304" pitchFamily="18" charset="0"/>
                <a:cs typeface="Times New Roman" panose="02020603050405020304" pitchFamily="18" charset="0"/>
              </a:rPr>
            </a:br>
            <a:r>
              <a:rPr lang="en-US" i="1" kern="1400" spc="75" dirty="0">
                <a:solidFill>
                  <a:schemeClr val="bg1"/>
                </a:solidFill>
                <a:latin typeface="OpenDyslexic" panose="00000500000000000000" pitchFamily="2" charset="0"/>
                <a:ea typeface="Times New Roman" panose="02020603050405020304" pitchFamily="18" charset="0"/>
                <a:cs typeface="Times New Roman" panose="02020603050405020304" pitchFamily="18" charset="0"/>
              </a:rPr>
              <a:t>Is society something helping us to build or destroy ourselves?</a:t>
            </a:r>
          </a:p>
          <a:p>
            <a:endParaRPr lang="en-US" i="1" kern="1400" spc="75" dirty="0">
              <a:solidFill>
                <a:schemeClr val="bg1"/>
              </a:solidFill>
              <a:latin typeface="OpenDyslexic" panose="00000500000000000000" pitchFamily="2" charset="0"/>
              <a:cs typeface="Times New Roman" panose="02020603050405020304" pitchFamily="18" charset="0"/>
            </a:endParaRPr>
          </a:p>
          <a:p>
            <a:r>
              <a:rPr lang="en-US" i="1" kern="1400" spc="75" dirty="0">
                <a:solidFill>
                  <a:schemeClr val="bg1"/>
                </a:solidFill>
                <a:latin typeface="OpenDyslexic" panose="00000500000000000000" pitchFamily="2" charset="0"/>
                <a:cs typeface="Times New Roman" panose="02020603050405020304" pitchFamily="18" charset="0"/>
              </a:rPr>
              <a:t>Henry Letellier</a:t>
            </a:r>
            <a:endParaRPr lang="fr-FR" dirty="0">
              <a:solidFill>
                <a:schemeClr val="bg1"/>
              </a:solidFill>
            </a:endParaRPr>
          </a:p>
        </p:txBody>
      </p:sp>
    </p:spTree>
    <p:extLst>
      <p:ext uri="{BB962C8B-B14F-4D97-AF65-F5344CB8AC3E}">
        <p14:creationId xmlns:p14="http://schemas.microsoft.com/office/powerpoint/2010/main" val="49645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Body of Documents</a:t>
            </a:r>
            <a:endParaRPr lang="en-US" sz="5400" dirty="0">
              <a:solidFill>
                <a:schemeClr val="bg1"/>
              </a:solidFill>
              <a:latin typeface="OpenDyslexicMono" panose="00000500000000000000" pitchFamily="2" charset="0"/>
            </a:endParaRPr>
          </a:p>
        </p:txBody>
      </p:sp>
      <p:graphicFrame>
        <p:nvGraphicFramePr>
          <p:cNvPr id="9" name="Espace réservé du contenu 2">
            <a:extLst>
              <a:ext uri="{FF2B5EF4-FFF2-40B4-BE49-F238E27FC236}">
                <a16:creationId xmlns:a16="http://schemas.microsoft.com/office/drawing/2014/main" id="{C20E4F28-4AB1-4C92-B1BF-DBE882697043}"/>
              </a:ext>
            </a:extLst>
          </p:cNvPr>
          <p:cNvGraphicFramePr>
            <a:graphicFrameLocks noGrp="1"/>
          </p:cNvGraphicFramePr>
          <p:nvPr>
            <p:ph idx="1"/>
            <p:extLst>
              <p:ext uri="{D42A27DB-BD31-4B8C-83A1-F6EECF244321}">
                <p14:modId xmlns:p14="http://schemas.microsoft.com/office/powerpoint/2010/main" val="1682271488"/>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52693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5">
            <a:extLst>
              <a:ext uri="{FF2B5EF4-FFF2-40B4-BE49-F238E27FC236}">
                <a16:creationId xmlns:a16="http://schemas.microsoft.com/office/drawing/2014/main" id="{398B9F3E-AAEC-4C9F-B8C2-2C7A6632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7">
            <a:extLst>
              <a:ext uri="{FF2B5EF4-FFF2-40B4-BE49-F238E27FC236}">
                <a16:creationId xmlns:a16="http://schemas.microsoft.com/office/drawing/2014/main" id="{5A19804F-A10A-425D-BC8A-FFCCFEA41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oup 29">
            <a:extLst>
              <a:ext uri="{FF2B5EF4-FFF2-40B4-BE49-F238E27FC236}">
                <a16:creationId xmlns:a16="http://schemas.microsoft.com/office/drawing/2014/main" id="{AF2675FE-7C81-45E3-AE40-C45F0206B4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6591" y="3116277"/>
            <a:ext cx="6958585" cy="2178657"/>
            <a:chOff x="4736591" y="2112954"/>
            <a:chExt cx="6958585" cy="2178657"/>
          </a:xfrm>
        </p:grpSpPr>
        <p:sp>
          <p:nvSpPr>
            <p:cNvPr id="31" name="Freeform: Shape 30">
              <a:extLst>
                <a:ext uri="{FF2B5EF4-FFF2-40B4-BE49-F238E27FC236}">
                  <a16:creationId xmlns:a16="http://schemas.microsoft.com/office/drawing/2014/main" id="{92F4017F-FC26-4667-82A5-1764A5225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126555" y="-277010"/>
              <a:ext cx="2178657" cy="6958585"/>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C66CBA0-C3EE-4721-97E2-5266A92C65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7210043" y="-194714"/>
              <a:ext cx="2011680" cy="6793992"/>
            </a:xfrm>
            <a:custGeom>
              <a:avLst/>
              <a:gdLst>
                <a:gd name="connsiteX0" fmla="*/ 2178657 w 2178657"/>
                <a:gd name="connsiteY0" fmla="*/ 6635229 h 6958585"/>
                <a:gd name="connsiteX1" fmla="*/ 2178657 w 2178657"/>
                <a:gd name="connsiteY1" fmla="*/ 5552397 h 6958585"/>
                <a:gd name="connsiteX2" fmla="*/ 2178657 w 2178657"/>
                <a:gd name="connsiteY2" fmla="*/ 1406188 h 6958585"/>
                <a:gd name="connsiteX3" fmla="*/ 2178657 w 2178657"/>
                <a:gd name="connsiteY3" fmla="*/ 323356 h 6958585"/>
                <a:gd name="connsiteX4" fmla="*/ 1855301 w 2178657"/>
                <a:gd name="connsiteY4" fmla="*/ 0 h 6958585"/>
                <a:gd name="connsiteX5" fmla="*/ 323356 w 2178657"/>
                <a:gd name="connsiteY5" fmla="*/ 0 h 6958585"/>
                <a:gd name="connsiteX6" fmla="*/ 0 w 2178657"/>
                <a:gd name="connsiteY6" fmla="*/ 323356 h 6958585"/>
                <a:gd name="connsiteX7" fmla="*/ 0 w 2178657"/>
                <a:gd name="connsiteY7" fmla="*/ 1406188 h 6958585"/>
                <a:gd name="connsiteX8" fmla="*/ 0 w 2178657"/>
                <a:gd name="connsiteY8" fmla="*/ 5552397 h 6958585"/>
                <a:gd name="connsiteX9" fmla="*/ 0 w 2178657"/>
                <a:gd name="connsiteY9" fmla="*/ 6635229 h 6958585"/>
                <a:gd name="connsiteX10" fmla="*/ 323356 w 2178657"/>
                <a:gd name="connsiteY10" fmla="*/ 6958585 h 6958585"/>
                <a:gd name="connsiteX11" fmla="*/ 1855301 w 2178657"/>
                <a:gd name="connsiteY11" fmla="*/ 6958585 h 695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8657" h="6958585">
                  <a:moveTo>
                    <a:pt x="2178657" y="6635229"/>
                  </a:moveTo>
                  <a:lnTo>
                    <a:pt x="2178657" y="5552397"/>
                  </a:lnTo>
                  <a:lnTo>
                    <a:pt x="2178657" y="1406188"/>
                  </a:lnTo>
                  <a:lnTo>
                    <a:pt x="2178657" y="323356"/>
                  </a:lnTo>
                  <a:lnTo>
                    <a:pt x="1855301" y="0"/>
                  </a:lnTo>
                  <a:lnTo>
                    <a:pt x="323356" y="0"/>
                  </a:lnTo>
                  <a:lnTo>
                    <a:pt x="0" y="323356"/>
                  </a:lnTo>
                  <a:lnTo>
                    <a:pt x="0" y="1406188"/>
                  </a:lnTo>
                  <a:lnTo>
                    <a:pt x="0" y="5552397"/>
                  </a:lnTo>
                  <a:lnTo>
                    <a:pt x="0" y="6635229"/>
                  </a:lnTo>
                  <a:lnTo>
                    <a:pt x="323356" y="6958585"/>
                  </a:lnTo>
                  <a:lnTo>
                    <a:pt x="1855301" y="6958585"/>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ZoneTexte 1">
            <a:extLst>
              <a:ext uri="{FF2B5EF4-FFF2-40B4-BE49-F238E27FC236}">
                <a16:creationId xmlns:a16="http://schemas.microsoft.com/office/drawing/2014/main" id="{484D3E62-F6B7-4CD5-9ABD-F937342A2683}"/>
              </a:ext>
            </a:extLst>
          </p:cNvPr>
          <p:cNvSpPr txBox="1"/>
          <p:nvPr/>
        </p:nvSpPr>
        <p:spPr>
          <a:xfrm>
            <a:off x="5184250" y="3429001"/>
            <a:ext cx="6240555" cy="10396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kern="1200">
                <a:solidFill>
                  <a:schemeClr val="bg1"/>
                </a:solidFill>
                <a:latin typeface="+mj-lt"/>
                <a:ea typeface="+mj-ea"/>
                <a:cs typeface="+mj-cs"/>
              </a:rPr>
              <a:t>Society destroy’s you</a:t>
            </a:r>
          </a:p>
        </p:txBody>
      </p:sp>
    </p:spTree>
    <p:extLst>
      <p:ext uri="{BB962C8B-B14F-4D97-AF65-F5344CB8AC3E}">
        <p14:creationId xmlns:p14="http://schemas.microsoft.com/office/powerpoint/2010/main" val="3648934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Of Mice and Men</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When George shoots Lennie:</a:t>
            </a:r>
            <a:endParaRPr lang="en-GB" sz="5400" dirty="0">
              <a:solidFill>
                <a:schemeClr val="bg1"/>
              </a:solidFill>
              <a:latin typeface="OpenDyslexicMono" panose="00000500000000000000" pitchFamily="2" charset="0"/>
            </a:endParaRPr>
          </a:p>
        </p:txBody>
      </p:sp>
      <p:pic>
        <p:nvPicPr>
          <p:cNvPr id="22" name="Image 21">
            <a:extLst>
              <a:ext uri="{FF2B5EF4-FFF2-40B4-BE49-F238E27FC236}">
                <a16:creationId xmlns:a16="http://schemas.microsoft.com/office/drawing/2014/main" id="{EEB09AE7-BB3F-497B-9A56-41D2C9A9F246}"/>
              </a:ext>
            </a:extLst>
          </p:cNvPr>
          <p:cNvPicPr>
            <a:picLocks noChangeAspect="1"/>
          </p:cNvPicPr>
          <p:nvPr/>
        </p:nvPicPr>
        <p:blipFill rotWithShape="1">
          <a:blip r:embed="rId4"/>
          <a:srcRect b="55859"/>
          <a:stretch/>
        </p:blipFill>
        <p:spPr>
          <a:xfrm>
            <a:off x="3500624" y="2628266"/>
            <a:ext cx="6382515" cy="3757382"/>
          </a:xfrm>
          <a:prstGeom prst="rect">
            <a:avLst/>
          </a:prstGeom>
        </p:spPr>
      </p:pic>
    </p:spTree>
    <p:extLst>
      <p:ext uri="{BB962C8B-B14F-4D97-AF65-F5344CB8AC3E}">
        <p14:creationId xmlns:p14="http://schemas.microsoft.com/office/powerpoint/2010/main" val="197928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kern="1400" dirty="0">
                <a:solidFill>
                  <a:schemeClr val="bg1"/>
                </a:solidFill>
                <a:effectLst/>
                <a:latin typeface="Times New Roman" panose="02020603050405020304" pitchFamily="18" charset="0"/>
                <a:ea typeface="Times New Roman" panose="02020603050405020304" pitchFamily="18" charset="0"/>
              </a:rPr>
              <a:t>1984 – George Orwell</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Part I, Chapter 1</a:t>
            </a:r>
            <a:endParaRPr lang="en-GB" sz="5400" dirty="0">
              <a:solidFill>
                <a:schemeClr val="bg1"/>
              </a:solidFill>
              <a:latin typeface="OpenDyslexicMono" panose="00000500000000000000" pitchFamily="2" charset="0"/>
            </a:endParaRPr>
          </a:p>
        </p:txBody>
      </p:sp>
      <p:sp>
        <p:nvSpPr>
          <p:cNvPr id="20" name="ZoneTexte 19">
            <a:extLst>
              <a:ext uri="{FF2B5EF4-FFF2-40B4-BE49-F238E27FC236}">
                <a16:creationId xmlns:a16="http://schemas.microsoft.com/office/drawing/2014/main" id="{9AB9D163-896A-4F7C-8161-2636737D5BA4}"/>
              </a:ext>
            </a:extLst>
          </p:cNvPr>
          <p:cNvSpPr txBox="1"/>
          <p:nvPr/>
        </p:nvSpPr>
        <p:spPr>
          <a:xfrm>
            <a:off x="750094" y="2586078"/>
            <a:ext cx="10725625" cy="3477875"/>
          </a:xfrm>
          <a:prstGeom prst="rect">
            <a:avLst/>
          </a:prstGeom>
          <a:noFill/>
        </p:spPr>
        <p:txBody>
          <a:bodyPr wrap="square" rtlCol="0">
            <a:spAutoFit/>
          </a:bodyPr>
          <a:lstStyle/>
          <a:p>
            <a:pPr algn="just"/>
            <a:r>
              <a:rPr lang="en-US" sz="2000" kern="1400" dirty="0">
                <a:solidFill>
                  <a:srgbClr val="000000"/>
                </a:solidFill>
                <a:effectLst/>
                <a:latin typeface="Times New Roman" panose="02020603050405020304" pitchFamily="18" charset="0"/>
                <a:ea typeface="Times New Roman" panose="02020603050405020304" pitchFamily="18" charset="0"/>
              </a:rPr>
              <a:t>The Ministry of Truth – Minitrue, in Newspeak – was startlingly different from any other object in sight. It was an enormous pyramidal structure of glittering white concrete, soaring up, terrace after terrace, three hundred meters into the air. From where Winston stood it was just possible to read, picked out on its white face in elegant lettering, the three slogans of the Party:</a:t>
            </a:r>
            <a:endParaRPr lang="fr-FR" sz="2000" kern="1400" dirty="0">
              <a:solidFill>
                <a:srgbClr val="000000"/>
              </a:solidFill>
              <a:effectLst/>
              <a:latin typeface="Times New Roman" panose="02020603050405020304" pitchFamily="18" charset="0"/>
              <a:ea typeface="Times New Roman" panose="02020603050405020304" pitchFamily="18" charset="0"/>
            </a:endParaRPr>
          </a:p>
          <a:p>
            <a:pPr algn="ctr"/>
            <a:r>
              <a:rPr lang="en-US" sz="2000" kern="1400" dirty="0">
                <a:solidFill>
                  <a:srgbClr val="000000"/>
                </a:solidFill>
                <a:effectLst/>
                <a:latin typeface="Times New Roman" panose="02020603050405020304" pitchFamily="18" charset="0"/>
                <a:ea typeface="Times New Roman" panose="02020603050405020304" pitchFamily="18" charset="0"/>
              </a:rPr>
              <a:t>WAR IS PEACE</a:t>
            </a:r>
            <a:endParaRPr lang="fr-FR" sz="2000" kern="1400" dirty="0">
              <a:solidFill>
                <a:srgbClr val="000000"/>
              </a:solidFill>
              <a:effectLst/>
              <a:latin typeface="Times New Roman" panose="02020603050405020304" pitchFamily="18" charset="0"/>
              <a:ea typeface="Times New Roman" panose="02020603050405020304" pitchFamily="18" charset="0"/>
            </a:endParaRPr>
          </a:p>
          <a:p>
            <a:pPr algn="ctr"/>
            <a:r>
              <a:rPr lang="en-US" sz="2000" kern="1400" dirty="0">
                <a:solidFill>
                  <a:srgbClr val="000000"/>
                </a:solidFill>
                <a:effectLst/>
                <a:latin typeface="Times New Roman" panose="02020603050405020304" pitchFamily="18" charset="0"/>
                <a:ea typeface="Times New Roman" panose="02020603050405020304" pitchFamily="18" charset="0"/>
              </a:rPr>
              <a:t>FREEDOM IS SLAVERY</a:t>
            </a:r>
            <a:endParaRPr lang="fr-FR" sz="2000" kern="1400" dirty="0">
              <a:solidFill>
                <a:srgbClr val="000000"/>
              </a:solidFill>
              <a:effectLst/>
              <a:latin typeface="Times New Roman" panose="02020603050405020304" pitchFamily="18" charset="0"/>
              <a:ea typeface="Times New Roman" panose="02020603050405020304" pitchFamily="18" charset="0"/>
            </a:endParaRPr>
          </a:p>
          <a:p>
            <a:pPr algn="ctr"/>
            <a:r>
              <a:rPr lang="en-US" sz="2000" kern="1400" dirty="0">
                <a:solidFill>
                  <a:srgbClr val="000000"/>
                </a:solidFill>
                <a:effectLst/>
                <a:latin typeface="Times New Roman" panose="02020603050405020304" pitchFamily="18" charset="0"/>
                <a:ea typeface="Times New Roman" panose="02020603050405020304" pitchFamily="18" charset="0"/>
              </a:rPr>
              <a:t>IGNORANCE IS STRENGTH.</a:t>
            </a:r>
            <a:endParaRPr lang="fr-FR" sz="2000" kern="1400" dirty="0">
              <a:solidFill>
                <a:srgbClr val="000000"/>
              </a:solidFill>
              <a:effectLst/>
              <a:latin typeface="Times New Roman" panose="02020603050405020304" pitchFamily="18" charset="0"/>
              <a:ea typeface="Times New Roman" panose="02020603050405020304" pitchFamily="18" charset="0"/>
            </a:endParaRPr>
          </a:p>
          <a:p>
            <a:pPr algn="just"/>
            <a:r>
              <a:rPr lang="en-US" sz="2000" kern="1400" dirty="0">
                <a:solidFill>
                  <a:srgbClr val="000000"/>
                </a:solidFill>
                <a:effectLst/>
                <a:latin typeface="Times New Roman" panose="02020603050405020304" pitchFamily="18" charset="0"/>
                <a:ea typeface="Times New Roman" panose="02020603050405020304" pitchFamily="18" charset="0"/>
              </a:rPr>
              <a:t>[…] The Ministry of Truth, which concerned itself with news, entertainment, education, and the fine arts. The Ministry of Peace, which concerned itself with war. The Ministry of Love, which maintained law and order. And the Ministry of Plenty, which was responsible for economic affairs. Their names, in Newspeak: Minitrue, Minipax, Miniluv and Miniplenty.</a:t>
            </a:r>
            <a:endParaRPr lang="fr-FR" sz="2000" kern="1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60681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A2598C91-14E0-4B54-BB12-26FE227847F3}"/>
              </a:ext>
            </a:extLst>
          </p:cNvPr>
          <p:cNvSpPr txBox="1"/>
          <p:nvPr/>
        </p:nvSpPr>
        <p:spPr>
          <a:xfrm>
            <a:off x="388649" y="557644"/>
            <a:ext cx="4709189" cy="769441"/>
          </a:xfrm>
          <a:prstGeom prst="rect">
            <a:avLst/>
          </a:prstGeom>
          <a:noFill/>
        </p:spPr>
        <p:txBody>
          <a:bodyPr wrap="square" rtlCol="0">
            <a:spAutoFit/>
          </a:bodyPr>
          <a:lstStyle/>
          <a:p>
            <a:r>
              <a:rPr lang="en-US" sz="4400" b="1" kern="1200" dirty="0">
                <a:solidFill>
                  <a:schemeClr val="bg1"/>
                </a:solidFill>
                <a:latin typeface="+mj-lt"/>
                <a:ea typeface="+mj-ea"/>
                <a:cs typeface="+mj-cs"/>
              </a:rPr>
              <a:t>Society destroys you</a:t>
            </a:r>
            <a:endParaRPr lang="fr-FR" sz="4400" b="1" dirty="0">
              <a:solidFill>
                <a:schemeClr val="bg1"/>
              </a:solidFill>
            </a:endParaRPr>
          </a:p>
        </p:txBody>
      </p:sp>
      <p:sp>
        <p:nvSpPr>
          <p:cNvPr id="2" name="ZoneTexte 1">
            <a:extLst>
              <a:ext uri="{FF2B5EF4-FFF2-40B4-BE49-F238E27FC236}">
                <a16:creationId xmlns:a16="http://schemas.microsoft.com/office/drawing/2014/main" id="{DF5747F9-5D3C-43AC-80F7-655BFC849B61}"/>
              </a:ext>
            </a:extLst>
          </p:cNvPr>
          <p:cNvSpPr txBox="1"/>
          <p:nvPr/>
        </p:nvSpPr>
        <p:spPr>
          <a:xfrm>
            <a:off x="7193279" y="5410199"/>
            <a:ext cx="4998720" cy="82769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latin typeface="+mj-lt"/>
                <a:ea typeface="+mj-ea"/>
                <a:cs typeface="+mj-cs"/>
              </a:rPr>
              <a:t>to make you better.</a:t>
            </a:r>
          </a:p>
        </p:txBody>
      </p:sp>
    </p:spTree>
    <p:extLst>
      <p:ext uri="{BB962C8B-B14F-4D97-AF65-F5344CB8AC3E}">
        <p14:creationId xmlns:p14="http://schemas.microsoft.com/office/powerpoint/2010/main" val="39320890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86C787-4440-484F-95FB-BAFCFD058AE7}"/>
              </a:ext>
            </a:extLst>
          </p:cNvPr>
          <p:cNvSpPr>
            <a:spLocks noGrp="1"/>
          </p:cNvSpPr>
          <p:nvPr>
            <p:ph type="title"/>
          </p:nvPr>
        </p:nvSpPr>
        <p:spPr>
          <a:xfrm>
            <a:off x="1179226" y="826680"/>
            <a:ext cx="9833548" cy="1325563"/>
          </a:xfrm>
        </p:spPr>
        <p:txBody>
          <a:bodyPr>
            <a:normAutofit/>
          </a:bodyPr>
          <a:lstStyle/>
          <a:p>
            <a:pPr algn="ctr">
              <a:spcBef>
                <a:spcPts val="1200"/>
              </a:spcBef>
            </a:pPr>
            <a:r>
              <a:rPr lang="en-US"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t>Oscar Wild:</a:t>
            </a:r>
            <a:br>
              <a:rPr lang="fr-FR" sz="2800" b="1" kern="1400" dirty="0">
                <a:solidFill>
                  <a:schemeClr val="bg1"/>
                </a:solidFill>
                <a:effectLst/>
                <a:latin typeface="Open Sans Semibold" panose="020B0706030804020204" pitchFamily="34" charset="0"/>
                <a:ea typeface="Times New Roman" panose="02020603050405020304" pitchFamily="18" charset="0"/>
                <a:cs typeface="Times New Roman" panose="02020603050405020304" pitchFamily="18" charset="0"/>
              </a:rPr>
            </a:br>
            <a:r>
              <a:rPr lang="en-GB" sz="2800" kern="1400" dirty="0">
                <a:solidFill>
                  <a:schemeClr val="bg1"/>
                </a:solidFill>
                <a:effectLst/>
                <a:latin typeface="OpenDyslexicMono" panose="00000500000000000000" pitchFamily="2" charset="0"/>
                <a:ea typeface="Times New Roman" panose="02020603050405020304" pitchFamily="18" charset="0"/>
              </a:rPr>
              <a:t>The importance of being </a:t>
            </a:r>
            <a:r>
              <a:rPr lang="en-GB" sz="2800" kern="1400" dirty="0">
                <a:solidFill>
                  <a:schemeClr val="bg1"/>
                </a:solidFill>
                <a:latin typeface="OpenDyslexicMono" panose="00000500000000000000" pitchFamily="2" charset="0"/>
                <a:ea typeface="Times New Roman" panose="02020603050405020304" pitchFamily="18" charset="0"/>
              </a:rPr>
              <a:t>E</a:t>
            </a:r>
            <a:r>
              <a:rPr lang="en-GB" sz="2800" kern="1400" dirty="0">
                <a:solidFill>
                  <a:schemeClr val="bg1"/>
                </a:solidFill>
                <a:effectLst/>
                <a:latin typeface="OpenDyslexicMono" panose="00000500000000000000" pitchFamily="2" charset="0"/>
                <a:ea typeface="Times New Roman" panose="02020603050405020304" pitchFamily="18" charset="0"/>
              </a:rPr>
              <a:t>rnest</a:t>
            </a:r>
            <a:endParaRPr lang="en-GB" sz="5400" dirty="0">
              <a:solidFill>
                <a:schemeClr val="bg1"/>
              </a:solidFill>
              <a:latin typeface="OpenDyslexicMono" panose="00000500000000000000" pitchFamily="2" charset="0"/>
            </a:endParaRPr>
          </a:p>
        </p:txBody>
      </p:sp>
      <p:sp>
        <p:nvSpPr>
          <p:cNvPr id="7" name="ZoneTexte 6">
            <a:extLst>
              <a:ext uri="{FF2B5EF4-FFF2-40B4-BE49-F238E27FC236}">
                <a16:creationId xmlns:a16="http://schemas.microsoft.com/office/drawing/2014/main" id="{A8FEA380-4023-474B-A69D-1899BA664666}"/>
              </a:ext>
            </a:extLst>
          </p:cNvPr>
          <p:cNvSpPr txBox="1"/>
          <p:nvPr/>
        </p:nvSpPr>
        <p:spPr>
          <a:xfrm>
            <a:off x="821530" y="2657475"/>
            <a:ext cx="10905649" cy="3970318"/>
          </a:xfrm>
          <a:prstGeom prst="rect">
            <a:avLst/>
          </a:prstGeom>
          <a:solidFill>
            <a:schemeClr val="bg1"/>
          </a:solidFill>
        </p:spPr>
        <p:txBody>
          <a:bodyPr wrap="square" rtlCol="0">
            <a:spAutoFit/>
          </a:bodyPr>
          <a:lstStyle/>
          <a:p>
            <a:r>
              <a:rPr lang="en-US" dirty="0"/>
              <a:t>ALGERNON: [...] But why does she call herself little Cecily if she is your aunt […][Reading.] “From little Cecily with her fondest love.”</a:t>
            </a:r>
          </a:p>
          <a:p>
            <a:r>
              <a:rPr lang="en-US" dirty="0"/>
              <a:t>JACK: […] My dear fellow, what on earth is there in that? Some aunts are tall, some aunts are not tall. That is a matter that surely an aunt may be allowed to decide for herself.[…]</a:t>
            </a:r>
          </a:p>
          <a:p>
            <a:r>
              <a:rPr lang="en-US" dirty="0"/>
              <a:t>ALGERNON: Yes. But why does your aunt call you her uncle? “From little Cecily, with her fondest love to her dear Uncle Jack”. […] Besides, your name isn't Jack at all; it is Ernest.</a:t>
            </a:r>
          </a:p>
          <a:p>
            <a:r>
              <a:rPr lang="en-US" dirty="0"/>
              <a:t>JACK: It isn't Ernest; it's Jack.</a:t>
            </a:r>
          </a:p>
          <a:p>
            <a:r>
              <a:rPr lang="en-US" dirty="0"/>
              <a:t>ALGERNON: You have always told me it was Ernest. I have introduced you to everyone as Ernest. You answer to the name of Ernest. You look as if your name was Ernest. You are the most earnest-looking person I ever saw in my life. […]</a:t>
            </a:r>
          </a:p>
          <a:p>
            <a:r>
              <a:rPr lang="en-US" dirty="0"/>
              <a:t>JACK: Well, my name is Ernest in town and Jack in the country, and the cigarette case was given to me in the country.</a:t>
            </a:r>
          </a:p>
          <a:p>
            <a:r>
              <a:rPr lang="en-US" dirty="0"/>
              <a:t>ALGERNON: Yes, but that does not account for the fact that your small Aunt Cecily, who lives at </a:t>
            </a:r>
            <a:r>
              <a:rPr lang="en-US" dirty="0" err="1"/>
              <a:t>Tunbridge</a:t>
            </a:r>
            <a:r>
              <a:rPr lang="en-US" dirty="0"/>
              <a:t> Wells, calls you her dear uncle. Come, old boy, you had much better have the thing out at once.</a:t>
            </a:r>
            <a:endParaRPr lang="fr-FR" dirty="0"/>
          </a:p>
        </p:txBody>
      </p:sp>
    </p:spTree>
    <p:extLst>
      <p:ext uri="{BB962C8B-B14F-4D97-AF65-F5344CB8AC3E}">
        <p14:creationId xmlns:p14="http://schemas.microsoft.com/office/powerpoint/2010/main" val="381152996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5276</TotalTime>
  <Words>2115</Words>
  <Application>Microsoft Office PowerPoint</Application>
  <PresentationFormat>Grand écran</PresentationFormat>
  <Paragraphs>108</Paragraphs>
  <Slides>17</Slides>
  <Notes>8</Notes>
  <HiddenSlides>2</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17</vt:i4>
      </vt:variant>
    </vt:vector>
  </HeadingPairs>
  <TitlesOfParts>
    <vt:vector size="26" baseType="lpstr">
      <vt:lpstr>Arial</vt:lpstr>
      <vt:lpstr>Calibri</vt:lpstr>
      <vt:lpstr>Calibri Light</vt:lpstr>
      <vt:lpstr>Open Sans Semibold</vt:lpstr>
      <vt:lpstr>OpenDyslexic</vt:lpstr>
      <vt:lpstr>OpenDyslexicMono</vt:lpstr>
      <vt:lpstr>Times New Roman</vt:lpstr>
      <vt:lpstr>Wingdings</vt:lpstr>
      <vt:lpstr>Thème Office</vt:lpstr>
      <vt:lpstr>Présentation PowerPoint</vt:lpstr>
      <vt:lpstr>Présentation PowerPoint</vt:lpstr>
      <vt:lpstr>Imagination Building and expressing yourself</vt:lpstr>
      <vt:lpstr>Body of Documents</vt:lpstr>
      <vt:lpstr>Présentation PowerPoint</vt:lpstr>
      <vt:lpstr>Of Mice and Men When George shoots Lennie:</vt:lpstr>
      <vt:lpstr>1984 – George Orwell Part I, Chapter 1</vt:lpstr>
      <vt:lpstr>Présentation PowerPoint</vt:lpstr>
      <vt:lpstr>Oscar Wild: The importance of being Ernest</vt:lpstr>
      <vt:lpstr>The Truman Show Truman In his bathroom in the morning</vt:lpstr>
      <vt:lpstr>Présentation PowerPoint</vt:lpstr>
      <vt:lpstr>Joker: A Powerful Psychological Drama Arash Javanbakht M.D.</vt:lpstr>
      <vt:lpstr>Présentation PowerPoint</vt:lpstr>
      <vt:lpstr>Goodbye Lenin! Wolfgang Becker</vt:lpstr>
      <vt:lpstr>Charlie Chaplin: Modern Times</vt:lpstr>
      <vt:lpstr>Conclusion</vt:lpstr>
      <vt:lpstr>Dystopia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Henry Letellier</dc:creator>
  <cp:lastModifiedBy>Henry Letellier</cp:lastModifiedBy>
  <cp:revision>12</cp:revision>
  <dcterms:created xsi:type="dcterms:W3CDTF">2021-01-04T17:31:01Z</dcterms:created>
  <dcterms:modified xsi:type="dcterms:W3CDTF">2021-02-10T10:22:55Z</dcterms:modified>
</cp:coreProperties>
</file>